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8" r:id="rId3"/>
    <p:sldId id="274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58" r:id="rId13"/>
    <p:sldId id="352" r:id="rId14"/>
    <p:sldId id="261" r:id="rId15"/>
    <p:sldId id="259" r:id="rId16"/>
    <p:sldId id="353" r:id="rId17"/>
    <p:sldId id="354" r:id="rId18"/>
    <p:sldId id="355" r:id="rId19"/>
    <p:sldId id="262" r:id="rId20"/>
    <p:sldId id="260" r:id="rId21"/>
    <p:sldId id="263" r:id="rId22"/>
    <p:sldId id="265" r:id="rId23"/>
    <p:sldId id="356" r:id="rId24"/>
    <p:sldId id="357" r:id="rId25"/>
    <p:sldId id="269" r:id="rId26"/>
    <p:sldId id="311" r:id="rId27"/>
    <p:sldId id="310" r:id="rId28"/>
    <p:sldId id="304" r:id="rId29"/>
    <p:sldId id="309" r:id="rId30"/>
    <p:sldId id="308" r:id="rId31"/>
    <p:sldId id="307" r:id="rId32"/>
    <p:sldId id="306" r:id="rId33"/>
    <p:sldId id="305" r:id="rId34"/>
    <p:sldId id="315" r:id="rId35"/>
    <p:sldId id="314" r:id="rId36"/>
    <p:sldId id="313" r:id="rId37"/>
    <p:sldId id="317" r:id="rId38"/>
    <p:sldId id="316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336" r:id="rId53"/>
    <p:sldId id="337" r:id="rId54"/>
    <p:sldId id="338" r:id="rId55"/>
    <p:sldId id="339" r:id="rId56"/>
    <p:sldId id="340" r:id="rId57"/>
    <p:sldId id="341" r:id="rId58"/>
    <p:sldId id="343" r:id="rId59"/>
    <p:sldId id="344" r:id="rId60"/>
    <p:sldId id="345" r:id="rId61"/>
    <p:sldId id="346" r:id="rId62"/>
    <p:sldId id="347" r:id="rId63"/>
    <p:sldId id="342" r:id="rId64"/>
    <p:sldId id="349" r:id="rId65"/>
    <p:sldId id="350" r:id="rId66"/>
    <p:sldId id="348" r:id="rId67"/>
    <p:sldId id="318" r:id="rId68"/>
    <p:sldId id="351" r:id="rId69"/>
    <p:sldId id="256" r:id="rId70"/>
    <p:sldId id="257" r:id="rId71"/>
    <p:sldId id="266" r:id="rId72"/>
    <p:sldId id="267" r:id="rId73"/>
    <p:sldId id="358" r:id="rId74"/>
    <p:sldId id="359" r:id="rId75"/>
    <p:sldId id="275" r:id="rId76"/>
    <p:sldId id="276" r:id="rId77"/>
    <p:sldId id="360" r:id="rId78"/>
    <p:sldId id="361" r:id="rId79"/>
    <p:sldId id="362" r:id="rId80"/>
    <p:sldId id="367" r:id="rId81"/>
    <p:sldId id="363" r:id="rId82"/>
    <p:sldId id="364" r:id="rId83"/>
    <p:sldId id="365" r:id="rId84"/>
    <p:sldId id="270" r:id="rId85"/>
    <p:sldId id="271" r:id="rId86"/>
    <p:sldId id="272" r:id="rId87"/>
    <p:sldId id="286" r:id="rId88"/>
    <p:sldId id="287" r:id="rId89"/>
    <p:sldId id="288" r:id="rId90"/>
    <p:sldId id="289" r:id="rId91"/>
    <p:sldId id="290" r:id="rId92"/>
    <p:sldId id="293" r:id="rId93"/>
    <p:sldId id="291" r:id="rId94"/>
    <p:sldId id="292" r:id="rId95"/>
    <p:sldId id="294" r:id="rId96"/>
    <p:sldId id="295" r:id="rId97"/>
    <p:sldId id="296" r:id="rId98"/>
    <p:sldId id="302" r:id="rId99"/>
    <p:sldId id="297" r:id="rId100"/>
    <p:sldId id="303" r:id="rId101"/>
    <p:sldId id="298" r:id="rId102"/>
    <p:sldId id="299" r:id="rId103"/>
    <p:sldId id="300" r:id="rId104"/>
    <p:sldId id="301" r:id="rId105"/>
    <p:sldId id="273" r:id="rId10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73A04D-5E98-4EAF-A763-8120F1712877}">
          <p14:sldIdLst>
            <p14:sldId id="264"/>
          </p14:sldIdLst>
        </p14:section>
        <p14:section name="Introduction" id="{00843346-91DE-4F12-A9BC-B26692FCCB9E}">
          <p14:sldIdLst>
            <p14:sldId id="268"/>
            <p14:sldId id="274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</p14:sldIdLst>
        </p14:section>
        <p14:section name="AC Design" id="{7AF50876-28F6-4C7A-B8F8-7AA14A003E43}">
          <p14:sldIdLst>
            <p14:sldId id="258"/>
            <p14:sldId id="352"/>
            <p14:sldId id="261"/>
            <p14:sldId id="259"/>
            <p14:sldId id="353"/>
            <p14:sldId id="354"/>
            <p14:sldId id="355"/>
            <p14:sldId id="262"/>
            <p14:sldId id="260"/>
            <p14:sldId id="263"/>
            <p14:sldId id="265"/>
            <p14:sldId id="356"/>
            <p14:sldId id="357"/>
            <p14:sldId id="269"/>
            <p14:sldId id="311"/>
            <p14:sldId id="310"/>
            <p14:sldId id="304"/>
            <p14:sldId id="309"/>
            <p14:sldId id="308"/>
            <p14:sldId id="307"/>
            <p14:sldId id="306"/>
            <p14:sldId id="305"/>
            <p14:sldId id="315"/>
            <p14:sldId id="314"/>
            <p14:sldId id="313"/>
            <p14:sldId id="317"/>
            <p14:sldId id="316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3"/>
            <p14:sldId id="344"/>
            <p14:sldId id="345"/>
            <p14:sldId id="346"/>
            <p14:sldId id="347"/>
            <p14:sldId id="342"/>
            <p14:sldId id="349"/>
            <p14:sldId id="350"/>
            <p14:sldId id="348"/>
            <p14:sldId id="318"/>
            <p14:sldId id="351"/>
            <p14:sldId id="256"/>
            <p14:sldId id="257"/>
            <p14:sldId id="266"/>
            <p14:sldId id="267"/>
            <p14:sldId id="358"/>
            <p14:sldId id="359"/>
            <p14:sldId id="275"/>
            <p14:sldId id="276"/>
            <p14:sldId id="360"/>
            <p14:sldId id="361"/>
            <p14:sldId id="362"/>
            <p14:sldId id="367"/>
            <p14:sldId id="363"/>
            <p14:sldId id="364"/>
            <p14:sldId id="365"/>
          </p14:sldIdLst>
        </p14:section>
        <p14:section name="Autopilot" id="{C752AFBA-94B1-4378-9F93-17D68405D86A}">
          <p14:sldIdLst>
            <p14:sldId id="270"/>
            <p14:sldId id="271"/>
            <p14:sldId id="272"/>
            <p14:sldId id="286"/>
            <p14:sldId id="287"/>
            <p14:sldId id="288"/>
            <p14:sldId id="289"/>
            <p14:sldId id="290"/>
            <p14:sldId id="293"/>
            <p14:sldId id="291"/>
            <p14:sldId id="292"/>
            <p14:sldId id="294"/>
            <p14:sldId id="295"/>
            <p14:sldId id="296"/>
            <p14:sldId id="302"/>
            <p14:sldId id="297"/>
            <p14:sldId id="303"/>
            <p14:sldId id="298"/>
            <p14:sldId id="299"/>
            <p14:sldId id="300"/>
            <p14:sldId id="301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063"/>
    <a:srgbClr val="52CDC0"/>
    <a:srgbClr val="00A0A8"/>
    <a:srgbClr val="FF5969"/>
    <a:srgbClr val="5D7373"/>
    <a:srgbClr val="FEC630"/>
    <a:srgbClr val="52CBBE"/>
    <a:srgbClr val="52C9BD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1" autoAdjust="0"/>
    <p:restoredTop sz="94660"/>
  </p:normalViewPr>
  <p:slideViewPr>
    <p:cSldViewPr snapToGrid="0">
      <p:cViewPr varScale="1">
        <p:scale>
          <a:sx n="72" d="100"/>
          <a:sy n="72" d="100"/>
        </p:scale>
        <p:origin x="792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7FBDA5-19E4-4CD8-8A40-25F0188EA8E8}" type="doc">
      <dgm:prSet loTypeId="urn:diagrams.loki3.com/BracketList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31722F0-AE98-42FE-AD34-978FEE41B8F2}">
      <dgm:prSet phldrT="[Text]" custT="1"/>
      <dgm:spPr/>
      <dgm:t>
        <a:bodyPr/>
        <a:lstStyle/>
        <a:p>
          <a:pPr algn="ctr"/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Mission</a:t>
          </a:r>
        </a:p>
      </dgm:t>
    </dgm:pt>
    <dgm:pt modelId="{D20B5AB6-7D67-4DFC-AB00-5861264A3D2C}" type="parTrans" cxnId="{F24B5F25-4D94-46C2-AB20-5058F5C6B99F}">
      <dgm:prSet/>
      <dgm:spPr/>
      <dgm:t>
        <a:bodyPr/>
        <a:lstStyle/>
        <a:p>
          <a:endParaRPr lang="en-US"/>
        </a:p>
      </dgm:t>
    </dgm:pt>
    <dgm:pt modelId="{0BACB785-90CB-4743-9859-919C34FC0C17}" type="sibTrans" cxnId="{F24B5F25-4D94-46C2-AB20-5058F5C6B99F}">
      <dgm:prSet/>
      <dgm:spPr/>
      <dgm:t>
        <a:bodyPr/>
        <a:lstStyle/>
        <a:p>
          <a:endParaRPr lang="en-US"/>
        </a:p>
      </dgm:t>
    </dgm:pt>
    <dgm:pt modelId="{01F4AC95-2392-4262-A07A-5F2974927CC5}">
      <dgm:prSet phldrT="[Text]" custT="1"/>
      <dgm:spPr/>
      <dgm:t>
        <a:bodyPr/>
        <a:lstStyle/>
        <a:p>
          <a:r>
            <a:rPr lang="en-US" sz="2800" dirty="0"/>
            <a:t>Flying taxi which takeoff and landing at streets of the city</a:t>
          </a:r>
        </a:p>
      </dgm:t>
    </dgm:pt>
    <dgm:pt modelId="{B208E338-2D2B-43A5-B431-06B75658F7E5}" type="parTrans" cxnId="{FE91EA56-8881-4E4D-BF04-1922E4EF8EF8}">
      <dgm:prSet/>
      <dgm:spPr/>
      <dgm:t>
        <a:bodyPr/>
        <a:lstStyle/>
        <a:p>
          <a:endParaRPr lang="en-US"/>
        </a:p>
      </dgm:t>
    </dgm:pt>
    <dgm:pt modelId="{E2E97295-DD6A-4DBA-9EAD-1E454B6E7F06}" type="sibTrans" cxnId="{FE91EA56-8881-4E4D-BF04-1922E4EF8EF8}">
      <dgm:prSet/>
      <dgm:spPr/>
      <dgm:t>
        <a:bodyPr/>
        <a:lstStyle/>
        <a:p>
          <a:endParaRPr lang="en-US"/>
        </a:p>
      </dgm:t>
    </dgm:pt>
    <dgm:pt modelId="{DFEDF3D9-3DA2-4AC1-A80B-D06A5F5E5809}">
      <dgm:prSet phldrT="[Text]" custT="1"/>
      <dgm:spPr/>
      <dgm:t>
        <a:bodyPr/>
        <a:lstStyle/>
        <a:p>
          <a:pPr algn="ctr"/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Constraints</a:t>
          </a:r>
        </a:p>
      </dgm:t>
    </dgm:pt>
    <dgm:pt modelId="{F9AE7378-F26C-4E9A-B27C-2419B96249CC}" type="parTrans" cxnId="{A2E5C04D-548A-440C-8315-0418E0DC70E3}">
      <dgm:prSet/>
      <dgm:spPr/>
      <dgm:t>
        <a:bodyPr/>
        <a:lstStyle/>
        <a:p>
          <a:endParaRPr lang="en-US"/>
        </a:p>
      </dgm:t>
    </dgm:pt>
    <dgm:pt modelId="{553B26C8-D572-4151-864E-B480A531F13D}" type="sibTrans" cxnId="{A2E5C04D-548A-440C-8315-0418E0DC70E3}">
      <dgm:prSet/>
      <dgm:spPr/>
      <dgm:t>
        <a:bodyPr/>
        <a:lstStyle/>
        <a:p>
          <a:endParaRPr lang="en-US"/>
        </a:p>
      </dgm:t>
    </dgm:pt>
    <dgm:pt modelId="{884FD3F5-90FF-4417-B002-ABAD0C4C9F14}">
      <dgm:prSet phldrT="[Text]" custT="1"/>
      <dgm:spPr/>
      <dgm:t>
        <a:bodyPr/>
        <a:lstStyle/>
        <a:p>
          <a:pPr rtl="0"/>
          <a:r>
            <a:rPr lang="en-US" sz="2800" dirty="0"/>
            <a:t>Max. takeoff weight about 3 Kg.</a:t>
          </a:r>
        </a:p>
      </dgm:t>
    </dgm:pt>
    <dgm:pt modelId="{1FE6C5B7-C47A-4398-A80A-08F8A62C01C7}" type="parTrans" cxnId="{90E84921-BB29-4296-926C-32297D766B96}">
      <dgm:prSet/>
      <dgm:spPr/>
      <dgm:t>
        <a:bodyPr/>
        <a:lstStyle/>
        <a:p>
          <a:endParaRPr lang="en-US"/>
        </a:p>
      </dgm:t>
    </dgm:pt>
    <dgm:pt modelId="{CCD3BD0C-A922-4B51-9BB0-2689D8B6B2F9}" type="sibTrans" cxnId="{90E84921-BB29-4296-926C-32297D766B96}">
      <dgm:prSet/>
      <dgm:spPr/>
      <dgm:t>
        <a:bodyPr/>
        <a:lstStyle/>
        <a:p>
          <a:endParaRPr lang="en-US"/>
        </a:p>
      </dgm:t>
    </dgm:pt>
    <dgm:pt modelId="{744B831A-22CB-4D33-AC78-3294A52A3BF6}">
      <dgm:prSet custT="1"/>
      <dgm:spPr/>
      <dgm:t>
        <a:bodyPr/>
        <a:lstStyle/>
        <a:p>
          <a:pPr rtl="0"/>
          <a:r>
            <a:rPr lang="en-US" sz="2800" dirty="0"/>
            <a:t>Max. wide of vehicle 0.8 meter.</a:t>
          </a:r>
          <a:endParaRPr lang="en-GB" sz="2800" dirty="0"/>
        </a:p>
      </dgm:t>
    </dgm:pt>
    <dgm:pt modelId="{3E64583B-18AA-4C61-BF92-2F4A2629EDE7}" type="parTrans" cxnId="{B4465F66-B102-4C67-A09B-FDF8EBB509B9}">
      <dgm:prSet/>
      <dgm:spPr/>
      <dgm:t>
        <a:bodyPr/>
        <a:lstStyle/>
        <a:p>
          <a:endParaRPr lang="en-US"/>
        </a:p>
      </dgm:t>
    </dgm:pt>
    <dgm:pt modelId="{3B52DAE4-76BC-4F72-AD79-BB28100125AB}" type="sibTrans" cxnId="{B4465F66-B102-4C67-A09B-FDF8EBB509B9}">
      <dgm:prSet/>
      <dgm:spPr/>
      <dgm:t>
        <a:bodyPr/>
        <a:lstStyle/>
        <a:p>
          <a:endParaRPr lang="en-US"/>
        </a:p>
      </dgm:t>
    </dgm:pt>
    <dgm:pt modelId="{EB8E1B2D-81F0-4B6E-9E94-2F2E58C1C1DF}">
      <dgm:prSet custT="1"/>
      <dgm:spPr/>
      <dgm:t>
        <a:bodyPr/>
        <a:lstStyle/>
        <a:p>
          <a:r>
            <a:rPr lang="en-US" sz="2800" dirty="0"/>
            <a:t>Minimum length for easy landing at any place.</a:t>
          </a:r>
          <a:endParaRPr lang="en-GB" sz="2800" dirty="0"/>
        </a:p>
      </dgm:t>
    </dgm:pt>
    <dgm:pt modelId="{3CE98522-C5E7-407A-8C1A-879C47D50C41}" type="parTrans" cxnId="{4EC2F3FE-823B-45CA-96E2-118311057E52}">
      <dgm:prSet/>
      <dgm:spPr/>
      <dgm:t>
        <a:bodyPr/>
        <a:lstStyle/>
        <a:p>
          <a:endParaRPr lang="en-US"/>
        </a:p>
      </dgm:t>
    </dgm:pt>
    <dgm:pt modelId="{8C2B308F-A851-418E-AA02-BB83FFC4F1F7}" type="sibTrans" cxnId="{4EC2F3FE-823B-45CA-96E2-118311057E52}">
      <dgm:prSet/>
      <dgm:spPr/>
      <dgm:t>
        <a:bodyPr/>
        <a:lstStyle/>
        <a:p>
          <a:endParaRPr lang="en-US"/>
        </a:p>
      </dgm:t>
    </dgm:pt>
    <dgm:pt modelId="{4C63A50D-511F-44D8-9320-3C42F423920F}" type="pres">
      <dgm:prSet presAssocID="{577FBDA5-19E4-4CD8-8A40-25F0188EA8E8}" presName="Name0" presStyleCnt="0">
        <dgm:presLayoutVars>
          <dgm:dir/>
          <dgm:animLvl val="lvl"/>
          <dgm:resizeHandles val="exact"/>
        </dgm:presLayoutVars>
      </dgm:prSet>
      <dgm:spPr/>
    </dgm:pt>
    <dgm:pt modelId="{0126D076-4F43-4AEF-95A8-C00E57BF45E0}" type="pres">
      <dgm:prSet presAssocID="{931722F0-AE98-42FE-AD34-978FEE41B8F2}" presName="linNode" presStyleCnt="0"/>
      <dgm:spPr/>
    </dgm:pt>
    <dgm:pt modelId="{D904CC6F-7BDD-4608-8658-B7D0114CB9E4}" type="pres">
      <dgm:prSet presAssocID="{931722F0-AE98-42FE-AD34-978FEE41B8F2}" presName="parTx" presStyleLbl="revTx" presStyleIdx="0" presStyleCnt="2" custScaleX="120400">
        <dgm:presLayoutVars>
          <dgm:chMax val="1"/>
          <dgm:bulletEnabled val="1"/>
        </dgm:presLayoutVars>
      </dgm:prSet>
      <dgm:spPr/>
    </dgm:pt>
    <dgm:pt modelId="{685DA636-B3D0-42D1-BCD5-1B58CE2A9913}" type="pres">
      <dgm:prSet presAssocID="{931722F0-AE98-42FE-AD34-978FEE41B8F2}" presName="bracket" presStyleLbl="parChTrans1D1" presStyleIdx="0" presStyleCnt="2" custScaleY="74394" custLinFactNeighborX="-32628" custLinFactNeighborY="-12077"/>
      <dgm:spPr/>
    </dgm:pt>
    <dgm:pt modelId="{C7651409-BF88-4F1B-BF45-4B0D660BBD73}" type="pres">
      <dgm:prSet presAssocID="{931722F0-AE98-42FE-AD34-978FEE41B8F2}" presName="spH" presStyleCnt="0"/>
      <dgm:spPr/>
    </dgm:pt>
    <dgm:pt modelId="{0526188B-DDD4-4A8E-A413-D88D9F47FA45}" type="pres">
      <dgm:prSet presAssocID="{931722F0-AE98-42FE-AD34-978FEE41B8F2}" presName="desTx" presStyleLbl="node1" presStyleIdx="0" presStyleCnt="2" custLinFactNeighborX="-42539" custLinFactNeighborY="-6338">
        <dgm:presLayoutVars>
          <dgm:bulletEnabled val="1"/>
        </dgm:presLayoutVars>
      </dgm:prSet>
      <dgm:spPr/>
    </dgm:pt>
    <dgm:pt modelId="{1D3BB276-A83E-4E17-BE8F-F0B95E79E588}" type="pres">
      <dgm:prSet presAssocID="{0BACB785-90CB-4743-9859-919C34FC0C17}" presName="spV" presStyleCnt="0"/>
      <dgm:spPr/>
    </dgm:pt>
    <dgm:pt modelId="{B4D35172-4261-409C-8C4F-893AB57CE6B0}" type="pres">
      <dgm:prSet presAssocID="{DFEDF3D9-3DA2-4AC1-A80B-D06A5F5E5809}" presName="linNode" presStyleCnt="0"/>
      <dgm:spPr/>
    </dgm:pt>
    <dgm:pt modelId="{C1A4D3E5-3659-4957-BD0D-60B92C64BBFE}" type="pres">
      <dgm:prSet presAssocID="{DFEDF3D9-3DA2-4AC1-A80B-D06A5F5E5809}" presName="parTx" presStyleLbl="revTx" presStyleIdx="1" presStyleCnt="2" custScaleX="119159">
        <dgm:presLayoutVars>
          <dgm:chMax val="1"/>
          <dgm:bulletEnabled val="1"/>
        </dgm:presLayoutVars>
      </dgm:prSet>
      <dgm:spPr/>
    </dgm:pt>
    <dgm:pt modelId="{1494A230-1440-4770-A1C3-8B494795B56F}" type="pres">
      <dgm:prSet presAssocID="{DFEDF3D9-3DA2-4AC1-A80B-D06A5F5E5809}" presName="bracket" presStyleLbl="parChTrans1D1" presStyleIdx="1" presStyleCnt="2" custScaleY="78407" custLinFactNeighborX="-21637" custLinFactNeighborY="-5232"/>
      <dgm:spPr/>
    </dgm:pt>
    <dgm:pt modelId="{D9CC281E-FBAE-4626-B4D0-8D0C8C56A1CB}" type="pres">
      <dgm:prSet presAssocID="{DFEDF3D9-3DA2-4AC1-A80B-D06A5F5E5809}" presName="spH" presStyleCnt="0"/>
      <dgm:spPr/>
    </dgm:pt>
    <dgm:pt modelId="{0ECD19C8-7FFE-4134-ADEA-18D182D57451}" type="pres">
      <dgm:prSet presAssocID="{DFEDF3D9-3DA2-4AC1-A80B-D06A5F5E5809}" presName="desTx" presStyleLbl="node1" presStyleIdx="1" presStyleCnt="2" custScaleY="89920" custLinFactX="-228" custLinFactNeighborX="-100000" custLinFactNeighborY="-4916">
        <dgm:presLayoutVars>
          <dgm:bulletEnabled val="1"/>
        </dgm:presLayoutVars>
      </dgm:prSet>
      <dgm:spPr/>
    </dgm:pt>
  </dgm:ptLst>
  <dgm:cxnLst>
    <dgm:cxn modelId="{79E6890E-ECFB-42CF-A0DA-3356D4E683F6}" type="presOf" srcId="{01F4AC95-2392-4262-A07A-5F2974927CC5}" destId="{0526188B-DDD4-4A8E-A413-D88D9F47FA45}" srcOrd="0" destOrd="0" presId="urn:diagrams.loki3.com/BracketList"/>
    <dgm:cxn modelId="{A192DD1B-F9A3-493F-9C1B-2B9BA55AA4A2}" type="presOf" srcId="{577FBDA5-19E4-4CD8-8A40-25F0188EA8E8}" destId="{4C63A50D-511F-44D8-9320-3C42F423920F}" srcOrd="0" destOrd="0" presId="urn:diagrams.loki3.com/BracketList"/>
    <dgm:cxn modelId="{90E84921-BB29-4296-926C-32297D766B96}" srcId="{DFEDF3D9-3DA2-4AC1-A80B-D06A5F5E5809}" destId="{884FD3F5-90FF-4417-B002-ABAD0C4C9F14}" srcOrd="0" destOrd="0" parTransId="{1FE6C5B7-C47A-4398-A80A-08F8A62C01C7}" sibTransId="{CCD3BD0C-A922-4B51-9BB0-2689D8B6B2F9}"/>
    <dgm:cxn modelId="{00ABD023-9239-4E72-B96C-DA8069F76765}" type="presOf" srcId="{931722F0-AE98-42FE-AD34-978FEE41B8F2}" destId="{D904CC6F-7BDD-4608-8658-B7D0114CB9E4}" srcOrd="0" destOrd="0" presId="urn:diagrams.loki3.com/BracketList"/>
    <dgm:cxn modelId="{F24B5F25-4D94-46C2-AB20-5058F5C6B99F}" srcId="{577FBDA5-19E4-4CD8-8A40-25F0188EA8E8}" destId="{931722F0-AE98-42FE-AD34-978FEE41B8F2}" srcOrd="0" destOrd="0" parTransId="{D20B5AB6-7D67-4DFC-AB00-5861264A3D2C}" sibTransId="{0BACB785-90CB-4743-9859-919C34FC0C17}"/>
    <dgm:cxn modelId="{B4465F66-B102-4C67-A09B-FDF8EBB509B9}" srcId="{DFEDF3D9-3DA2-4AC1-A80B-D06A5F5E5809}" destId="{744B831A-22CB-4D33-AC78-3294A52A3BF6}" srcOrd="1" destOrd="0" parTransId="{3E64583B-18AA-4C61-BF92-2F4A2629EDE7}" sibTransId="{3B52DAE4-76BC-4F72-AD79-BB28100125AB}"/>
    <dgm:cxn modelId="{A2E5C04D-548A-440C-8315-0418E0DC70E3}" srcId="{577FBDA5-19E4-4CD8-8A40-25F0188EA8E8}" destId="{DFEDF3D9-3DA2-4AC1-A80B-D06A5F5E5809}" srcOrd="1" destOrd="0" parTransId="{F9AE7378-F26C-4E9A-B27C-2419B96249CC}" sibTransId="{553B26C8-D572-4151-864E-B480A531F13D}"/>
    <dgm:cxn modelId="{FE91EA56-8881-4E4D-BF04-1922E4EF8EF8}" srcId="{931722F0-AE98-42FE-AD34-978FEE41B8F2}" destId="{01F4AC95-2392-4262-A07A-5F2974927CC5}" srcOrd="0" destOrd="0" parTransId="{B208E338-2D2B-43A5-B431-06B75658F7E5}" sibTransId="{E2E97295-DD6A-4DBA-9EAD-1E454B6E7F06}"/>
    <dgm:cxn modelId="{71F5A059-8ECD-402A-9DF2-758A475ADB3D}" type="presOf" srcId="{744B831A-22CB-4D33-AC78-3294A52A3BF6}" destId="{0ECD19C8-7FFE-4134-ADEA-18D182D57451}" srcOrd="0" destOrd="1" presId="urn:diagrams.loki3.com/BracketList"/>
    <dgm:cxn modelId="{6BE3DF8C-8AD9-4965-B789-4B8C9B6BF1C5}" type="presOf" srcId="{DFEDF3D9-3DA2-4AC1-A80B-D06A5F5E5809}" destId="{C1A4D3E5-3659-4957-BD0D-60B92C64BBFE}" srcOrd="0" destOrd="0" presId="urn:diagrams.loki3.com/BracketList"/>
    <dgm:cxn modelId="{9212E5B3-DFE5-4741-A657-A93D4D31FADD}" type="presOf" srcId="{884FD3F5-90FF-4417-B002-ABAD0C4C9F14}" destId="{0ECD19C8-7FFE-4134-ADEA-18D182D57451}" srcOrd="0" destOrd="0" presId="urn:diagrams.loki3.com/BracketList"/>
    <dgm:cxn modelId="{CAC765E3-4E4A-41F9-A989-56A678D58640}" type="presOf" srcId="{EB8E1B2D-81F0-4B6E-9E94-2F2E58C1C1DF}" destId="{0ECD19C8-7FFE-4134-ADEA-18D182D57451}" srcOrd="0" destOrd="2" presId="urn:diagrams.loki3.com/BracketList"/>
    <dgm:cxn modelId="{4EC2F3FE-823B-45CA-96E2-118311057E52}" srcId="{DFEDF3D9-3DA2-4AC1-A80B-D06A5F5E5809}" destId="{EB8E1B2D-81F0-4B6E-9E94-2F2E58C1C1DF}" srcOrd="2" destOrd="0" parTransId="{3CE98522-C5E7-407A-8C1A-879C47D50C41}" sibTransId="{8C2B308F-A851-418E-AA02-BB83FFC4F1F7}"/>
    <dgm:cxn modelId="{78BD3DF6-2476-40E0-9E89-CE1BAB2FADB6}" type="presParOf" srcId="{4C63A50D-511F-44D8-9320-3C42F423920F}" destId="{0126D076-4F43-4AEF-95A8-C00E57BF45E0}" srcOrd="0" destOrd="0" presId="urn:diagrams.loki3.com/BracketList"/>
    <dgm:cxn modelId="{848E2E43-19EF-40A6-A7EB-BA1325266862}" type="presParOf" srcId="{0126D076-4F43-4AEF-95A8-C00E57BF45E0}" destId="{D904CC6F-7BDD-4608-8658-B7D0114CB9E4}" srcOrd="0" destOrd="0" presId="urn:diagrams.loki3.com/BracketList"/>
    <dgm:cxn modelId="{3E4B3418-61D3-40CF-B17B-A994B0BE5FBB}" type="presParOf" srcId="{0126D076-4F43-4AEF-95A8-C00E57BF45E0}" destId="{685DA636-B3D0-42D1-BCD5-1B58CE2A9913}" srcOrd="1" destOrd="0" presId="urn:diagrams.loki3.com/BracketList"/>
    <dgm:cxn modelId="{6DC9C1DA-8F68-456D-AE2A-34D40EEF8517}" type="presParOf" srcId="{0126D076-4F43-4AEF-95A8-C00E57BF45E0}" destId="{C7651409-BF88-4F1B-BF45-4B0D660BBD73}" srcOrd="2" destOrd="0" presId="urn:diagrams.loki3.com/BracketList"/>
    <dgm:cxn modelId="{568A785A-95B0-4419-9E31-D0A7F5CE3829}" type="presParOf" srcId="{0126D076-4F43-4AEF-95A8-C00E57BF45E0}" destId="{0526188B-DDD4-4A8E-A413-D88D9F47FA45}" srcOrd="3" destOrd="0" presId="urn:diagrams.loki3.com/BracketList"/>
    <dgm:cxn modelId="{1EE95437-7C5B-42DB-B4AE-8EEDCE0D29EA}" type="presParOf" srcId="{4C63A50D-511F-44D8-9320-3C42F423920F}" destId="{1D3BB276-A83E-4E17-BE8F-F0B95E79E588}" srcOrd="1" destOrd="0" presId="urn:diagrams.loki3.com/BracketList"/>
    <dgm:cxn modelId="{7A2C780F-BCF1-47A5-A993-07E3B425619F}" type="presParOf" srcId="{4C63A50D-511F-44D8-9320-3C42F423920F}" destId="{B4D35172-4261-409C-8C4F-893AB57CE6B0}" srcOrd="2" destOrd="0" presId="urn:diagrams.loki3.com/BracketList"/>
    <dgm:cxn modelId="{3B741AC9-9D5B-469F-95F3-D8EB4425B4F1}" type="presParOf" srcId="{B4D35172-4261-409C-8C4F-893AB57CE6B0}" destId="{C1A4D3E5-3659-4957-BD0D-60B92C64BBFE}" srcOrd="0" destOrd="0" presId="urn:diagrams.loki3.com/BracketList"/>
    <dgm:cxn modelId="{5F43CAAB-477B-4AE6-B9C5-311CA549073E}" type="presParOf" srcId="{B4D35172-4261-409C-8C4F-893AB57CE6B0}" destId="{1494A230-1440-4770-A1C3-8B494795B56F}" srcOrd="1" destOrd="0" presId="urn:diagrams.loki3.com/BracketList"/>
    <dgm:cxn modelId="{B8788BFF-694F-43FD-9D5A-7C50BB9BB2E7}" type="presParOf" srcId="{B4D35172-4261-409C-8C4F-893AB57CE6B0}" destId="{D9CC281E-FBAE-4626-B4D0-8D0C8C56A1CB}" srcOrd="2" destOrd="0" presId="urn:diagrams.loki3.com/BracketList"/>
    <dgm:cxn modelId="{0DA3E287-CBA5-4631-8EC8-A1FB093D7277}" type="presParOf" srcId="{B4D35172-4261-409C-8C4F-893AB57CE6B0}" destId="{0ECD19C8-7FFE-4134-ADEA-18D182D57451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4CC6F-7BDD-4608-8658-B7D0114CB9E4}">
      <dsp:nvSpPr>
        <dsp:cNvPr id="0" name=""/>
        <dsp:cNvSpPr/>
      </dsp:nvSpPr>
      <dsp:spPr>
        <a:xfrm>
          <a:off x="924" y="901906"/>
          <a:ext cx="2654973" cy="126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81280" rIns="227584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Mission</a:t>
          </a:r>
        </a:p>
      </dsp:txBody>
      <dsp:txXfrm>
        <a:off x="924" y="901906"/>
        <a:ext cx="2654973" cy="1265962"/>
      </dsp:txXfrm>
    </dsp:sp>
    <dsp:sp modelId="{685DA636-B3D0-42D1-BCD5-1B58CE2A9913}">
      <dsp:nvSpPr>
        <dsp:cNvPr id="0" name=""/>
        <dsp:cNvSpPr/>
      </dsp:nvSpPr>
      <dsp:spPr>
        <a:xfrm>
          <a:off x="2598338" y="911097"/>
          <a:ext cx="441025" cy="9418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6188B-DDD4-4A8E-A413-D88D9F47FA45}">
      <dsp:nvSpPr>
        <dsp:cNvPr id="0" name=""/>
        <dsp:cNvSpPr/>
      </dsp:nvSpPr>
      <dsp:spPr>
        <a:xfrm>
          <a:off x="3198290" y="821670"/>
          <a:ext cx="5997947" cy="126596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Flying taxi which takeoff and landing at streets of the city</a:t>
          </a:r>
        </a:p>
      </dsp:txBody>
      <dsp:txXfrm>
        <a:off x="3198290" y="821670"/>
        <a:ext cx="5997947" cy="1265962"/>
      </dsp:txXfrm>
    </dsp:sp>
    <dsp:sp modelId="{C1A4D3E5-3659-4957-BD0D-60B92C64BBFE}">
      <dsp:nvSpPr>
        <dsp:cNvPr id="0" name=""/>
        <dsp:cNvSpPr/>
      </dsp:nvSpPr>
      <dsp:spPr>
        <a:xfrm>
          <a:off x="924" y="2636614"/>
          <a:ext cx="2635701" cy="126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81280" rIns="227584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Constraints</a:t>
          </a:r>
        </a:p>
      </dsp:txBody>
      <dsp:txXfrm>
        <a:off x="924" y="2636614"/>
        <a:ext cx="2635701" cy="1265962"/>
      </dsp:txXfrm>
    </dsp:sp>
    <dsp:sp modelId="{1494A230-1440-4770-A1C3-8B494795B56F}">
      <dsp:nvSpPr>
        <dsp:cNvPr id="0" name=""/>
        <dsp:cNvSpPr/>
      </dsp:nvSpPr>
      <dsp:spPr>
        <a:xfrm>
          <a:off x="2598338" y="2408211"/>
          <a:ext cx="442383" cy="151992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CD19C8-7FFE-4134-ADEA-18D182D57451}">
      <dsp:nvSpPr>
        <dsp:cNvPr id="0" name=""/>
        <dsp:cNvSpPr/>
      </dsp:nvSpPr>
      <dsp:spPr>
        <a:xfrm>
          <a:off x="3065292" y="2302747"/>
          <a:ext cx="6016421" cy="1743103"/>
        </a:xfrm>
        <a:prstGeom prst="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Max. takeoff weight about 3 Kg.</a:t>
          </a: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Max. wide of vehicle 0.8 meter.</a:t>
          </a:r>
          <a:endParaRPr lang="en-GB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Minimum length for easy landing at any place.</a:t>
          </a:r>
          <a:endParaRPr lang="en-GB" sz="2800" kern="1200" dirty="0"/>
        </a:p>
      </dsp:txBody>
      <dsp:txXfrm>
        <a:off x="3065292" y="2302747"/>
        <a:ext cx="6016421" cy="1743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05.07.2019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05.07.2019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05.07.2019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05.07.2019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05.07.2019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05.07.2019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2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2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82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8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9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9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9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9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0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0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0.PNG"/><Relationship Id="rId4" Type="http://schemas.openxmlformats.org/officeDocument/2006/relationships/image" Target="../media/image12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45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276160" y="2062394"/>
            <a:ext cx="8874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5D7373"/>
                </a:solidFill>
                <a:latin typeface="Tw Cen MT" panose="020B0602020104020603" pitchFamily="34" charset="0"/>
              </a:rPr>
              <a:t>Autonomous Air transportation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3509313" y="4508817"/>
            <a:ext cx="8461474" cy="923330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663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987082" y="3010736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Using Vision Navigation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375902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5969"/>
                </a:solidFill>
                <a:latin typeface="Tw Cen MT" panose="020B0602020104020603" pitchFamily="34" charset="0"/>
              </a:rPr>
              <a:t>Supervised by: Asst. Prof. Osama </a:t>
            </a:r>
            <a:r>
              <a:rPr lang="en-US" sz="2800" dirty="0" err="1">
                <a:solidFill>
                  <a:srgbClr val="FF5969"/>
                </a:solidFill>
                <a:latin typeface="Tw Cen MT" panose="020B0602020104020603" pitchFamily="34" charset="0"/>
              </a:rPr>
              <a:t>Saaid</a:t>
            </a:r>
            <a:endParaRPr lang="en-US" sz="28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Autopilot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312719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Computer Vision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Flight test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DC48550-CC98-44FA-8308-05AABBD20E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298" y="4559442"/>
            <a:ext cx="742568" cy="742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511F9A-70B9-4B16-8568-34AA56E69D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511" y="4645348"/>
            <a:ext cx="643410" cy="643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D5C628-7617-4116-AE19-05BEE29D5B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55" y="4701439"/>
            <a:ext cx="531227" cy="5312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41DF0C-F4DA-49D3-BEB6-EA0224B6C4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25177" y="4711723"/>
            <a:ext cx="550531" cy="5505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8DD00A-9B60-41B6-AA2F-92F93F9A7D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997" y="4665112"/>
            <a:ext cx="531227" cy="53122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6303BE5-6C71-4A9D-806B-64D510BE5A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079" y="4630063"/>
            <a:ext cx="658695" cy="65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1234498" y="179215"/>
            <a:ext cx="9534736" cy="5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The key players in the flying car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A766F0-07C8-4A56-8009-6C2F74773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924" y="702463"/>
            <a:ext cx="7186411" cy="2972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2406CD-49A5-4E03-B013-5C5990F29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652" y="3899551"/>
            <a:ext cx="5977081" cy="284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79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0775" y="392425"/>
            <a:ext cx="100232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Comparing between ROS and my PID controller on one graph 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04" y="1301574"/>
            <a:ext cx="970597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70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3941" y="168610"/>
            <a:ext cx="6165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PX4 autopilot(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PX4 , ROS and Gazebo)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106" y="1038756"/>
            <a:ext cx="8771597" cy="5202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331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3244" y="300092"/>
            <a:ext cx="7768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MAVROS and </a:t>
            </a:r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MAVLink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 messages interpretation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20" y="1428749"/>
            <a:ext cx="9473307" cy="4954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7921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ysClr val="windowText" lastClr="000000"/>
                  </a:solidFill>
                </a:rPr>
                <a:t>VIDEO  Position control </a:t>
              </a: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6334" y="84649"/>
            <a:ext cx="915789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Position Control Using(PX4,Gazebo </a:t>
            </a:r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simulation,MAVROS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Our simulation simple test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726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553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Flight</a:t>
              </a:r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test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947951" y="138675"/>
            <a:ext cx="953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3A1A4"/>
                </a:solidFill>
                <a:latin typeface="Tw Cen MT" panose="020B0602020104020603" pitchFamily="34" charset="0"/>
              </a:rPr>
              <a:t>Our prototype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6D163-B878-4A7B-8C9C-3129BD335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8252" y="1774013"/>
            <a:ext cx="7355495" cy="330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0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48913-9FBF-417F-9226-84F5D956FD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490DDF-5C6E-4F03-A93A-20E386E251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Autonomous air transportation using vision navigation</a:t>
            </a:r>
          </a:p>
          <a:p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96AC993-DF40-4077-9428-06C429030268}"/>
              </a:ext>
            </a:extLst>
          </p:cNvPr>
          <p:cNvSpPr/>
          <p:nvPr/>
        </p:nvSpPr>
        <p:spPr>
          <a:xfrm>
            <a:off x="10947612" y="2337441"/>
            <a:ext cx="1244388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B4630-9969-4671-92AF-9CE4C35C4728}"/>
              </a:ext>
            </a:extLst>
          </p:cNvPr>
          <p:cNvSpPr txBox="1"/>
          <p:nvPr/>
        </p:nvSpPr>
        <p:spPr>
          <a:xfrm rot="16200000">
            <a:off x="10851777" y="3117596"/>
            <a:ext cx="1992086" cy="62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AC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D7EB5D-09DE-4413-8B6B-17ECC9B8F7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1080674" y="3230219"/>
            <a:ext cx="530600" cy="5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05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3CDF1-68D0-4165-98A5-EE1B44E9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Quad-plane?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5C27370-D494-4D84-B48B-15BE5BA05D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55700" y="2603500"/>
          <a:ext cx="8824912" cy="2865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6228">
                  <a:extLst>
                    <a:ext uri="{9D8B030D-6E8A-4147-A177-3AD203B41FA5}">
                      <a16:colId xmlns:a16="http://schemas.microsoft.com/office/drawing/2014/main" val="2243292899"/>
                    </a:ext>
                  </a:extLst>
                </a:gridCol>
                <a:gridCol w="2206228">
                  <a:extLst>
                    <a:ext uri="{9D8B030D-6E8A-4147-A177-3AD203B41FA5}">
                      <a16:colId xmlns:a16="http://schemas.microsoft.com/office/drawing/2014/main" val="3169821854"/>
                    </a:ext>
                  </a:extLst>
                </a:gridCol>
                <a:gridCol w="2206228">
                  <a:extLst>
                    <a:ext uri="{9D8B030D-6E8A-4147-A177-3AD203B41FA5}">
                      <a16:colId xmlns:a16="http://schemas.microsoft.com/office/drawing/2014/main" val="2327016070"/>
                    </a:ext>
                  </a:extLst>
                </a:gridCol>
                <a:gridCol w="2206228">
                  <a:extLst>
                    <a:ext uri="{9D8B030D-6E8A-4147-A177-3AD203B41FA5}">
                      <a16:colId xmlns:a16="http://schemas.microsoft.com/office/drawing/2014/main" val="2928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POC</a:t>
                      </a:r>
                    </a:p>
                  </a:txBody>
                  <a:tcPr anchor="ctr">
                    <a:solidFill>
                      <a:srgbClr val="6630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Fixed-wing</a:t>
                      </a:r>
                    </a:p>
                  </a:txBody>
                  <a:tcPr anchor="ctr">
                    <a:solidFill>
                      <a:srgbClr val="6630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Multi-copter</a:t>
                      </a:r>
                    </a:p>
                  </a:txBody>
                  <a:tcPr anchor="ctr">
                    <a:solidFill>
                      <a:srgbClr val="6630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Quad-plane</a:t>
                      </a:r>
                    </a:p>
                  </a:txBody>
                  <a:tcPr anchor="ctr">
                    <a:solidFill>
                      <a:srgbClr val="6630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996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Vertical takeoff and landing</a:t>
                      </a:r>
                    </a:p>
                  </a:txBody>
                  <a:tcPr anchor="ctr">
                    <a:solidFill>
                      <a:srgbClr val="6630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59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Comfortable</a:t>
                      </a:r>
                    </a:p>
                  </a:txBody>
                  <a:tcPr anchor="ctr">
                    <a:solidFill>
                      <a:srgbClr val="6630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40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Power consumption</a:t>
                      </a:r>
                    </a:p>
                  </a:txBody>
                  <a:tcPr anchor="ctr">
                    <a:solidFill>
                      <a:srgbClr val="6630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8134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Cruise speed</a:t>
                      </a:r>
                    </a:p>
                  </a:txBody>
                  <a:tcPr anchor="ctr">
                    <a:solidFill>
                      <a:srgbClr val="6630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0423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Endurance</a:t>
                      </a:r>
                    </a:p>
                  </a:txBody>
                  <a:tcPr anchor="ctr">
                    <a:solidFill>
                      <a:srgbClr val="6630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12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</a:p>
                  </a:txBody>
                  <a:tcPr anchor="ctr">
                    <a:solidFill>
                      <a:srgbClr val="6630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8852132"/>
                  </a:ext>
                </a:extLst>
              </a:tr>
            </a:tbl>
          </a:graphicData>
        </a:graphic>
      </p:graphicFrame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EB4CA6F-2673-4AE4-926E-43AA563B5B5F}"/>
              </a:ext>
            </a:extLst>
          </p:cNvPr>
          <p:cNvSpPr/>
          <p:nvPr/>
        </p:nvSpPr>
        <p:spPr>
          <a:xfrm>
            <a:off x="10947612" y="2337441"/>
            <a:ext cx="1244388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FB48BB-F97C-466E-9609-307CD2FB456E}"/>
              </a:ext>
            </a:extLst>
          </p:cNvPr>
          <p:cNvSpPr txBox="1"/>
          <p:nvPr/>
        </p:nvSpPr>
        <p:spPr>
          <a:xfrm rot="16200000">
            <a:off x="10851777" y="3117596"/>
            <a:ext cx="1992086" cy="62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AC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2EC6C2-6BE7-4496-9E2B-5F96882306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1080674" y="3230219"/>
            <a:ext cx="530600" cy="5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59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4039A-CF90-4F83-98DB-7DC3FBEA7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49DAB-9D97-4A42-8CCC-23AABD646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Why?!</a:t>
            </a:r>
          </a:p>
          <a:p>
            <a:r>
              <a:rPr lang="en-US" dirty="0"/>
              <a:t>A 1/100 scaled model based on payload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06CDEF-1677-4400-8507-E50AB8556F56}"/>
              </a:ext>
            </a:extLst>
          </p:cNvPr>
          <p:cNvSpPr/>
          <p:nvPr/>
        </p:nvSpPr>
        <p:spPr>
          <a:xfrm>
            <a:off x="1709528" y="3975652"/>
            <a:ext cx="3140767" cy="1391478"/>
          </a:xfrm>
          <a:prstGeom prst="rect">
            <a:avLst/>
          </a:prstGeom>
          <a:solidFill>
            <a:srgbClr val="6630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arenR"/>
            </a:pPr>
            <a:r>
              <a:rPr lang="en-US" dirty="0"/>
              <a:t>80 kg passenger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20 kg luggage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/>
              <a:t>20 kg navigation equipment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B8946E-DD99-4CF2-A9BC-953C0D30D21F}"/>
              </a:ext>
            </a:extLst>
          </p:cNvPr>
          <p:cNvSpPr/>
          <p:nvPr/>
        </p:nvSpPr>
        <p:spPr>
          <a:xfrm>
            <a:off x="7149545" y="3975652"/>
            <a:ext cx="3140767" cy="1391478"/>
          </a:xfrm>
          <a:prstGeom prst="rect">
            <a:avLst/>
          </a:prstGeom>
          <a:solidFill>
            <a:srgbClr val="6630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1.2 kg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D7B24-A0C3-4984-BE2B-0566A90E11FC}"/>
              </a:ext>
            </a:extLst>
          </p:cNvPr>
          <p:cNvSpPr txBox="1"/>
          <p:nvPr/>
        </p:nvSpPr>
        <p:spPr>
          <a:xfrm>
            <a:off x="1709529" y="3606320"/>
            <a:ext cx="314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full scaled model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B17A40-DE47-4D56-86F1-7A3323F839CA}"/>
              </a:ext>
            </a:extLst>
          </p:cNvPr>
          <p:cNvSpPr txBox="1"/>
          <p:nvPr/>
        </p:nvSpPr>
        <p:spPr>
          <a:xfrm>
            <a:off x="7149545" y="3627927"/>
            <a:ext cx="314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1/100 scaled model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4CBDB20-A4F9-4FDD-9C9A-8AFE75C37E2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850295" y="4671391"/>
            <a:ext cx="2299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C613706-4095-4418-9060-F6CFA3E98271}"/>
              </a:ext>
            </a:extLst>
          </p:cNvPr>
          <p:cNvSpPr txBox="1"/>
          <p:nvPr/>
        </p:nvSpPr>
        <p:spPr>
          <a:xfrm>
            <a:off x="4850295" y="4280524"/>
            <a:ext cx="229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1/100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36533A1-3233-48B8-B0D1-8F4988493694}"/>
              </a:ext>
            </a:extLst>
          </p:cNvPr>
          <p:cNvSpPr/>
          <p:nvPr/>
        </p:nvSpPr>
        <p:spPr>
          <a:xfrm>
            <a:off x="10947612" y="2337441"/>
            <a:ext cx="1244388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F5E9A8-5E4C-49F1-940C-BBED209EAE0B}"/>
              </a:ext>
            </a:extLst>
          </p:cNvPr>
          <p:cNvSpPr txBox="1"/>
          <p:nvPr/>
        </p:nvSpPr>
        <p:spPr>
          <a:xfrm rot="16200000">
            <a:off x="10851777" y="3117596"/>
            <a:ext cx="1992086" cy="62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AC Design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51562D-62E1-4DE8-827F-F22036CEB9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1080674" y="3230219"/>
            <a:ext cx="530600" cy="5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63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7504-7FDC-4F26-8D6A-C220220CC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B40CD-3E1E-4497-A237-70D65B726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Payload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E6E7F2-7167-4B3F-951F-52ED499E3B49}"/>
              </a:ext>
            </a:extLst>
          </p:cNvPr>
          <p:cNvGraphicFramePr>
            <a:graphicFrameLocks noGrp="1"/>
          </p:cNvGraphicFramePr>
          <p:nvPr/>
        </p:nvGraphicFramePr>
        <p:xfrm>
          <a:off x="4041913" y="3098615"/>
          <a:ext cx="4108174" cy="352396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54087">
                  <a:extLst>
                    <a:ext uri="{9D8B030D-6E8A-4147-A177-3AD203B41FA5}">
                      <a16:colId xmlns:a16="http://schemas.microsoft.com/office/drawing/2014/main" val="3839541901"/>
                    </a:ext>
                  </a:extLst>
                </a:gridCol>
                <a:gridCol w="2054087">
                  <a:extLst>
                    <a:ext uri="{9D8B030D-6E8A-4147-A177-3AD203B41FA5}">
                      <a16:colId xmlns:a16="http://schemas.microsoft.com/office/drawing/2014/main" val="1956130178"/>
                    </a:ext>
                  </a:extLst>
                </a:gridCol>
              </a:tblGrid>
              <a:tr h="4250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Payload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estimated weight (gm)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125697"/>
                  </a:ext>
                </a:extLst>
              </a:tr>
              <a:tr h="3087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Passenger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8396626"/>
                  </a:ext>
                </a:extLst>
              </a:tr>
              <a:tr h="3087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Chair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9374162"/>
                  </a:ext>
                </a:extLst>
              </a:tr>
              <a:tr h="3087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electronics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1229113"/>
                  </a:ext>
                </a:extLst>
              </a:tr>
              <a:tr h="3087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Rasperry pi 2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0398642"/>
                  </a:ext>
                </a:extLst>
              </a:tr>
              <a:tr h="3087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XPAL power supply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517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4107454"/>
                  </a:ext>
                </a:extLst>
              </a:tr>
              <a:tr h="3087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Pixhawk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7176993"/>
                  </a:ext>
                </a:extLst>
              </a:tr>
              <a:tr h="3087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Jetson Kit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431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777474"/>
                  </a:ext>
                </a:extLst>
              </a:tr>
              <a:tr h="3087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 Lidar A1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463339"/>
                  </a:ext>
                </a:extLst>
              </a:tr>
              <a:tr h="3087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ZED camera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159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7852119"/>
                  </a:ext>
                </a:extLst>
              </a:tr>
              <a:tr h="3087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mass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2000 gm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9131611"/>
                  </a:ext>
                </a:extLst>
              </a:tr>
            </a:tbl>
          </a:graphicData>
        </a:graphic>
      </p:graphicFrame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6E7E80E-FDB3-4C39-9AD1-3924B764CF90}"/>
              </a:ext>
            </a:extLst>
          </p:cNvPr>
          <p:cNvSpPr/>
          <p:nvPr/>
        </p:nvSpPr>
        <p:spPr>
          <a:xfrm>
            <a:off x="10947612" y="2337441"/>
            <a:ext cx="1244388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EAF88-B7B4-4554-AAD2-D69DFD3E1BAF}"/>
              </a:ext>
            </a:extLst>
          </p:cNvPr>
          <p:cNvSpPr txBox="1"/>
          <p:nvPr/>
        </p:nvSpPr>
        <p:spPr>
          <a:xfrm rot="16200000">
            <a:off x="10851777" y="3117596"/>
            <a:ext cx="1992086" cy="62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AC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4992EE-A608-4F38-8823-4898686C34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1080674" y="3230219"/>
            <a:ext cx="530600" cy="5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1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17504-7FDC-4F26-8D6A-C220220CC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Payload optimization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E6E7F2-7167-4B3F-951F-52ED499E3B49}"/>
              </a:ext>
            </a:extLst>
          </p:cNvPr>
          <p:cNvGraphicFramePr>
            <a:graphicFrameLocks noGrp="1"/>
          </p:cNvGraphicFramePr>
          <p:nvPr/>
        </p:nvGraphicFramePr>
        <p:xfrm>
          <a:off x="1154954" y="2603500"/>
          <a:ext cx="8761412" cy="35852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190353">
                  <a:extLst>
                    <a:ext uri="{9D8B030D-6E8A-4147-A177-3AD203B41FA5}">
                      <a16:colId xmlns:a16="http://schemas.microsoft.com/office/drawing/2014/main" val="3839541901"/>
                    </a:ext>
                  </a:extLst>
                </a:gridCol>
                <a:gridCol w="2190353">
                  <a:extLst>
                    <a:ext uri="{9D8B030D-6E8A-4147-A177-3AD203B41FA5}">
                      <a16:colId xmlns:a16="http://schemas.microsoft.com/office/drawing/2014/main" val="2602260392"/>
                    </a:ext>
                  </a:extLst>
                </a:gridCol>
                <a:gridCol w="2190353">
                  <a:extLst>
                    <a:ext uri="{9D8B030D-6E8A-4147-A177-3AD203B41FA5}">
                      <a16:colId xmlns:a16="http://schemas.microsoft.com/office/drawing/2014/main" val="3343744371"/>
                    </a:ext>
                  </a:extLst>
                </a:gridCol>
                <a:gridCol w="2190353">
                  <a:extLst>
                    <a:ext uri="{9D8B030D-6E8A-4147-A177-3AD203B41FA5}">
                      <a16:colId xmlns:a16="http://schemas.microsoft.com/office/drawing/2014/main" val="17123734"/>
                    </a:ext>
                  </a:extLst>
                </a:gridCol>
              </a:tblGrid>
              <a:tr h="4438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Payload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 (gm)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Optimized payload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Optimized weight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125697"/>
                  </a:ext>
                </a:extLst>
              </a:tr>
              <a:tr h="3141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Passenger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Passenger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8396626"/>
                  </a:ext>
                </a:extLst>
              </a:tr>
              <a:tr h="3141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Chair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Chair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9374162"/>
                  </a:ext>
                </a:extLst>
              </a:tr>
              <a:tr h="3141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electronics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Electronics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1229113"/>
                  </a:ext>
                </a:extLst>
              </a:tr>
              <a:tr h="3141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Rasperry pi 2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0398642"/>
                  </a:ext>
                </a:extLst>
              </a:tr>
              <a:tr h="3141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XPAL power supply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517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-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4107454"/>
                  </a:ext>
                </a:extLst>
              </a:tr>
              <a:tr h="3141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Pixhawk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Pixhawk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7176993"/>
                  </a:ext>
                </a:extLst>
              </a:tr>
              <a:tr h="3141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Jetson Kit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431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Mini Jetson Kit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777474"/>
                  </a:ext>
                </a:extLst>
              </a:tr>
              <a:tr h="3141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RP Lidar A1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190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5463339"/>
                  </a:ext>
                </a:extLst>
              </a:tr>
              <a:tr h="3141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ZED camera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159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ZED camera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159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7852119"/>
                  </a:ext>
                </a:extLst>
              </a:tr>
              <a:tr h="3141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mass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2000 gm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mass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E295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970 gm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9131611"/>
                  </a:ext>
                </a:extLst>
              </a:tr>
            </a:tbl>
          </a:graphicData>
        </a:graphic>
      </p:graphicFrame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370480A-CD33-4DA6-B33D-171A236B528B}"/>
              </a:ext>
            </a:extLst>
          </p:cNvPr>
          <p:cNvSpPr/>
          <p:nvPr/>
        </p:nvSpPr>
        <p:spPr>
          <a:xfrm>
            <a:off x="10947612" y="2337441"/>
            <a:ext cx="1244388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7CBDB7-79D7-4EAD-8DCA-90470E972D39}"/>
              </a:ext>
            </a:extLst>
          </p:cNvPr>
          <p:cNvSpPr txBox="1"/>
          <p:nvPr/>
        </p:nvSpPr>
        <p:spPr>
          <a:xfrm rot="16200000">
            <a:off x="10851777" y="3117596"/>
            <a:ext cx="1992086" cy="62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AC Design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A03B5B-5FDF-434D-B37C-90116BFFF4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1080674" y="3230219"/>
            <a:ext cx="530600" cy="5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98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4178-3EB7-4A05-AE59-65BEE0564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BAF753B-E352-423A-8DA4-B8F374F61866}"/>
              </a:ext>
            </a:extLst>
          </p:cNvPr>
          <p:cNvSpPr/>
          <p:nvPr/>
        </p:nvSpPr>
        <p:spPr>
          <a:xfrm>
            <a:off x="4309831" y="2602764"/>
            <a:ext cx="1534493" cy="860475"/>
          </a:xfrm>
          <a:prstGeom prst="rect">
            <a:avLst/>
          </a:prstGeom>
          <a:solidFill>
            <a:srgbClr val="6630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 payload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C64761-4105-4FA1-85BC-5393A6BBD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8602" y="3813310"/>
            <a:ext cx="1534493" cy="860475"/>
          </a:xfrm>
          <a:prstGeom prst="rect">
            <a:avLst/>
          </a:prstGeom>
          <a:solidFill>
            <a:srgbClr val="6630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dirty="0"/>
              <a:t>New Payload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00A787A9-D40A-48F4-9390-3976B932B6AC}"/>
              </a:ext>
            </a:extLst>
          </p:cNvPr>
          <p:cNvSpPr txBox="1">
            <a:spLocks/>
          </p:cNvSpPr>
          <p:nvPr/>
        </p:nvSpPr>
        <p:spPr>
          <a:xfrm>
            <a:off x="4309831" y="3813310"/>
            <a:ext cx="1534493" cy="860475"/>
          </a:xfrm>
          <a:prstGeom prst="rect">
            <a:avLst/>
          </a:prstGeom>
          <a:solidFill>
            <a:srgbClr val="6630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VTOL Propulsion system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2E0215-1100-4F28-8F9E-408461DC5E16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077078" y="3463239"/>
            <a:ext cx="0" cy="350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63C304-A542-4891-8AEB-07583379B08A}"/>
              </a:ext>
            </a:extLst>
          </p:cNvPr>
          <p:cNvCxnSpPr>
            <a:stCxn id="9" idx="3"/>
            <a:endCxn id="8" idx="1"/>
          </p:cNvCxnSpPr>
          <p:nvPr/>
        </p:nvCxnSpPr>
        <p:spPr>
          <a:xfrm>
            <a:off x="5844324" y="4243548"/>
            <a:ext cx="8242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E4FC3CDE-B4B4-49D9-BBF7-7B49C9CBA3F8}"/>
              </a:ext>
            </a:extLst>
          </p:cNvPr>
          <p:cNvSpPr txBox="1">
            <a:spLocks/>
          </p:cNvSpPr>
          <p:nvPr/>
        </p:nvSpPr>
        <p:spPr>
          <a:xfrm>
            <a:off x="6668602" y="5023856"/>
            <a:ext cx="1534493" cy="860475"/>
          </a:xfrm>
          <a:prstGeom prst="rect">
            <a:avLst/>
          </a:prstGeom>
          <a:solidFill>
            <a:srgbClr val="6630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Fixed-wing</a:t>
            </a:r>
          </a:p>
          <a:p>
            <a:pPr marL="0" indent="0" algn="ctr">
              <a:buFont typeface="Wingdings 3" charset="2"/>
              <a:buNone/>
            </a:pPr>
            <a:r>
              <a:rPr lang="en-US" dirty="0"/>
              <a:t>sizing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8FB9D8E-5639-46A5-A40F-AAB023CB5D08}"/>
              </a:ext>
            </a:extLst>
          </p:cNvPr>
          <p:cNvCxnSpPr>
            <a:stCxn id="8" idx="2"/>
            <a:endCxn id="18" idx="0"/>
          </p:cNvCxnSpPr>
          <p:nvPr/>
        </p:nvCxnSpPr>
        <p:spPr>
          <a:xfrm>
            <a:off x="7435849" y="4673785"/>
            <a:ext cx="0" cy="350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1DD1C47A-905F-4F29-828E-9D2D684D0866}"/>
              </a:ext>
            </a:extLst>
          </p:cNvPr>
          <p:cNvSpPr txBox="1">
            <a:spLocks/>
          </p:cNvSpPr>
          <p:nvPr/>
        </p:nvSpPr>
        <p:spPr>
          <a:xfrm>
            <a:off x="4309831" y="5023856"/>
            <a:ext cx="1534493" cy="860475"/>
          </a:xfrm>
          <a:prstGeom prst="rect">
            <a:avLst/>
          </a:prstGeom>
          <a:solidFill>
            <a:srgbClr val="6630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MTOM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5ADE5CB-89F6-42DA-B242-610217E18F5B}"/>
              </a:ext>
            </a:extLst>
          </p:cNvPr>
          <p:cNvCxnSpPr>
            <a:stCxn id="21" idx="0"/>
            <a:endCxn id="9" idx="2"/>
          </p:cNvCxnSpPr>
          <p:nvPr/>
        </p:nvCxnSpPr>
        <p:spPr>
          <a:xfrm flipV="1">
            <a:off x="5077078" y="4673785"/>
            <a:ext cx="0" cy="350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83F9403-2D3F-46E5-84C4-F76ADC27629D}"/>
              </a:ext>
            </a:extLst>
          </p:cNvPr>
          <p:cNvCxnSpPr>
            <a:stCxn id="18" idx="1"/>
            <a:endCxn id="21" idx="3"/>
          </p:cNvCxnSpPr>
          <p:nvPr/>
        </p:nvCxnSpPr>
        <p:spPr>
          <a:xfrm flipH="1">
            <a:off x="5844324" y="5454094"/>
            <a:ext cx="8242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7157301F-7C90-4C94-95B4-00C591D2BC61}"/>
              </a:ext>
            </a:extLst>
          </p:cNvPr>
          <p:cNvSpPr txBox="1">
            <a:spLocks/>
          </p:cNvSpPr>
          <p:nvPr/>
        </p:nvSpPr>
        <p:spPr>
          <a:xfrm>
            <a:off x="2114286" y="2602764"/>
            <a:ext cx="1534493" cy="860475"/>
          </a:xfrm>
          <a:prstGeom prst="rect">
            <a:avLst/>
          </a:prstGeom>
          <a:solidFill>
            <a:srgbClr val="66306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dirty="0"/>
              <a:t>Mission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45EF681-A90A-4850-AAC1-919886A73FC3}"/>
              </a:ext>
            </a:extLst>
          </p:cNvPr>
          <p:cNvCxnSpPr>
            <a:stCxn id="33" idx="3"/>
            <a:endCxn id="7" idx="1"/>
          </p:cNvCxnSpPr>
          <p:nvPr/>
        </p:nvCxnSpPr>
        <p:spPr>
          <a:xfrm>
            <a:off x="3648779" y="3033002"/>
            <a:ext cx="661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D61BCB5F-48D3-4986-BE65-3CC8DBAFE089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844324" y="3033002"/>
            <a:ext cx="1591525" cy="7803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ECD89D7-4C05-470B-8C68-E03853FAB63C}"/>
              </a:ext>
            </a:extLst>
          </p:cNvPr>
          <p:cNvSpPr/>
          <p:nvPr/>
        </p:nvSpPr>
        <p:spPr>
          <a:xfrm>
            <a:off x="10947612" y="2337441"/>
            <a:ext cx="1244388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F58E22-4B2F-419C-8F72-81887503A2F9}"/>
              </a:ext>
            </a:extLst>
          </p:cNvPr>
          <p:cNvSpPr txBox="1"/>
          <p:nvPr/>
        </p:nvSpPr>
        <p:spPr>
          <a:xfrm rot="16200000">
            <a:off x="10851777" y="3117596"/>
            <a:ext cx="1992086" cy="62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AC Design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978963D-3911-4D6F-8EDA-8759FD12E9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1080674" y="3230219"/>
            <a:ext cx="530600" cy="5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88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34178-3EB7-4A05-AE59-65BEE0564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49ED786-E321-4D1C-BBD3-18769F7576B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4954" y="2292626"/>
                <a:ext cx="8825659" cy="372717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As a multi-copter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As a fixed-wing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𝑃𝑎𝑦𝑙𝑜𝑎𝑑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𝑀𝑎𝑖𝑛𝑝𝑎𝑦𝑙𝑜𝑎𝑑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𝑆𝑒𝑐𝑜𝑛𝑑𝑎𝑟𝑦𝑝𝑎𝑦𝑙𝑜𝑎𝑑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=970+460=1430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𝑔𝑚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49ED786-E321-4D1C-BBD3-18769F7576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4" y="2292626"/>
                <a:ext cx="8825659" cy="3727174"/>
              </a:xfrm>
              <a:blipFill>
                <a:blip r:embed="rId2"/>
                <a:stretch>
                  <a:fillRect l="-898" t="-3758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838758A6-6647-4B5F-96FA-475DAF9CA6A0}"/>
              </a:ext>
            </a:extLst>
          </p:cNvPr>
          <p:cNvGraphicFramePr>
            <a:graphicFrameLocks/>
          </p:cNvGraphicFramePr>
          <p:nvPr/>
        </p:nvGraphicFramePr>
        <p:xfrm>
          <a:off x="2211387" y="2696264"/>
          <a:ext cx="882491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6228">
                  <a:extLst>
                    <a:ext uri="{9D8B030D-6E8A-4147-A177-3AD203B41FA5}">
                      <a16:colId xmlns:a16="http://schemas.microsoft.com/office/drawing/2014/main" val="69307276"/>
                    </a:ext>
                  </a:extLst>
                </a:gridCol>
                <a:gridCol w="2206228">
                  <a:extLst>
                    <a:ext uri="{9D8B030D-6E8A-4147-A177-3AD203B41FA5}">
                      <a16:colId xmlns:a16="http://schemas.microsoft.com/office/drawing/2014/main" val="2180463008"/>
                    </a:ext>
                  </a:extLst>
                </a:gridCol>
                <a:gridCol w="2206228">
                  <a:extLst>
                    <a:ext uri="{9D8B030D-6E8A-4147-A177-3AD203B41FA5}">
                      <a16:colId xmlns:a16="http://schemas.microsoft.com/office/drawing/2014/main" val="2793217886"/>
                    </a:ext>
                  </a:extLst>
                </a:gridCol>
                <a:gridCol w="2206228">
                  <a:extLst>
                    <a:ext uri="{9D8B030D-6E8A-4147-A177-3AD203B41FA5}">
                      <a16:colId xmlns:a16="http://schemas.microsoft.com/office/drawing/2014/main" val="12740593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component</a:t>
                      </a:r>
                    </a:p>
                  </a:txBody>
                  <a:tcPr anchor="ctr">
                    <a:solidFill>
                      <a:srgbClr val="6630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Mass of a piece</a:t>
                      </a:r>
                    </a:p>
                  </a:txBody>
                  <a:tcPr anchor="ctr">
                    <a:solidFill>
                      <a:srgbClr val="6630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of pieces</a:t>
                      </a:r>
                    </a:p>
                  </a:txBody>
                  <a:tcPr anchor="ctr">
                    <a:solidFill>
                      <a:srgbClr val="6630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mass</a:t>
                      </a:r>
                    </a:p>
                  </a:txBody>
                  <a:tcPr anchor="ctr">
                    <a:solidFill>
                      <a:srgbClr val="6630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833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VTOL motors</a:t>
                      </a:r>
                    </a:p>
                  </a:txBody>
                  <a:tcPr anchor="ctr">
                    <a:solidFill>
                      <a:srgbClr val="6630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816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VTOL propellers</a:t>
                      </a:r>
                    </a:p>
                  </a:txBody>
                  <a:tcPr anchor="ctr">
                    <a:solidFill>
                      <a:srgbClr val="6630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6743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VTOL ESC </a:t>
                      </a:r>
                    </a:p>
                  </a:txBody>
                  <a:tcPr anchor="ctr">
                    <a:solidFill>
                      <a:srgbClr val="6630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2608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Total mass </a:t>
                      </a:r>
                    </a:p>
                  </a:txBody>
                  <a:tcPr anchor="ctr">
                    <a:solidFill>
                      <a:srgbClr val="6630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460 gm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2354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1857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C52BE-FE88-4E65-AF0E-2F3859D7DC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Propulsion system 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40B54D-3B54-4A06-9231-3D2E7F90AE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Autonomous air transportation using vision navigation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A461B52-21F4-430B-89F6-64082CF12C78}"/>
              </a:ext>
            </a:extLst>
          </p:cNvPr>
          <p:cNvSpPr/>
          <p:nvPr/>
        </p:nvSpPr>
        <p:spPr>
          <a:xfrm>
            <a:off x="10947612" y="2337441"/>
            <a:ext cx="1244388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BD2BE0-D67E-4B91-A338-C4E926A198D5}"/>
              </a:ext>
            </a:extLst>
          </p:cNvPr>
          <p:cNvSpPr txBox="1"/>
          <p:nvPr/>
        </p:nvSpPr>
        <p:spPr>
          <a:xfrm rot="16200000">
            <a:off x="10851777" y="3117596"/>
            <a:ext cx="1992086" cy="62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AC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D5891-676C-4A62-8EE9-64C453041F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1080674" y="3230219"/>
            <a:ext cx="530600" cy="5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97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-2479377" y="91522"/>
            <a:ext cx="14561940" cy="1850558"/>
            <a:chOff x="1538805" y="3782765"/>
            <a:chExt cx="7992809" cy="185055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1538805" y="3782765"/>
              <a:ext cx="40454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Flying Taxi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2740013" y="4432994"/>
              <a:ext cx="67916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According to AIR&amp;SPACE magazine in April 2018 ,Prof.</a:t>
              </a:r>
              <a:r>
                <a:rPr lang="en-US" dirty="0"/>
                <a:t> </a:t>
              </a:r>
              <a:r>
                <a:rPr lang="en-US" b="1" dirty="0"/>
                <a:t>Vikas Prakash defined it as:</a:t>
              </a:r>
            </a:p>
            <a:p>
              <a:r>
                <a:rPr lang="en-US" b="1" dirty="0"/>
                <a:t>a flying vehicle with a range of 50 to 120 miles, carrying one to four passengers, and</a:t>
              </a:r>
              <a:br>
                <a:rPr lang="en-US" b="1" dirty="0"/>
              </a:br>
              <a:r>
                <a:rPr lang="en-US" b="1" dirty="0"/>
                <a:t>cruising at an altitude of 3,000 to 5,000 feet.</a:t>
              </a:r>
              <a:br>
                <a:rPr lang="en-US" dirty="0"/>
              </a:b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4A7D1F-C6FE-40CF-889E-C6713252C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659" y="1649633"/>
            <a:ext cx="6141702" cy="21175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ED1EA4-D8FA-4654-9B3B-A8E2D1AD95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659" y="3919692"/>
            <a:ext cx="6142169" cy="2785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D338F-A01C-422B-87DD-028913C8F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VTOL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CC4285-51AE-4849-A2C3-F1CF19A6ED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Motors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𝑀𝑇𝑂𝑊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∗2=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2500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∗2=1250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𝑤𝑡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b="1" dirty="0"/>
                  <a:t>KDE2315XF-2050-</a:t>
                </a:r>
                <a:r>
                  <a:rPr lang="en-US" dirty="0"/>
                  <a:t>BRUSHLESS MOTOR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CC4285-51AE-4849-A2C3-F1CF19A6ED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" t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https://cdn.shopify.com/s/files/1/0496/8205/products/KDE2315XF_III_11cf85cd-44ae-499e-ad9b-7da021813fbb_2048x2048.JPG?v=1526409185">
            <a:extLst>
              <a:ext uri="{FF2B5EF4-FFF2-40B4-BE49-F238E27FC236}">
                <a16:creationId xmlns:a16="http://schemas.microsoft.com/office/drawing/2014/main" id="{205CB4DE-3FD4-4DF7-9BF9-C96098E1C660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3" t="9727" r="18252" b="25096"/>
          <a:stretch/>
        </p:blipFill>
        <p:spPr bwMode="auto">
          <a:xfrm>
            <a:off x="9436411" y="2389992"/>
            <a:ext cx="1961322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F6895C-9FC8-4935-8B7A-6A6EDD09889D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2" b="86575"/>
          <a:stretch/>
        </p:blipFill>
        <p:spPr>
          <a:xfrm>
            <a:off x="54721" y="4094922"/>
            <a:ext cx="12082558" cy="783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47F073-AD28-48BB-BBB8-25037D879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22" y="4877998"/>
            <a:ext cx="12082558" cy="175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12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222CF-E9CF-4DE3-9FAE-40BB6147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Cruise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EB1524-7A39-4AE4-8416-024B2897CE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a Minimum level of power for decent performance models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15</m:t>
                          </m:r>
                        </m:e>
                      </m:d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𝑤𝑎𝑡𝑡𝑠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𝑔𝑚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=275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𝑤𝑎𝑡𝑡𝑠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b="1" dirty="0"/>
                  <a:t>KDE2814XF-775</a:t>
                </a:r>
                <a:r>
                  <a:rPr lang="en-US" dirty="0"/>
                  <a:t>-BRUSHLESS MOTOR 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EB1524-7A39-4AE4-8416-024B2897C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" t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02F628A-1752-4A61-A5C0-81B79F21835C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2" b="86575"/>
          <a:stretch/>
        </p:blipFill>
        <p:spPr>
          <a:xfrm>
            <a:off x="0" y="4280242"/>
            <a:ext cx="12192000" cy="783076"/>
          </a:xfrm>
          <a:prstGeom prst="rect">
            <a:avLst/>
          </a:prstGeom>
        </p:spPr>
      </p:pic>
      <p:pic>
        <p:nvPicPr>
          <p:cNvPr id="6" name="Picture 5" descr="https://cdn.shopify.com/s/files/1/0496/8205/products/KDE2814XF-775_1_2048x2048.JPG?v=1526409585">
            <a:extLst>
              <a:ext uri="{FF2B5EF4-FFF2-40B4-BE49-F238E27FC236}">
                <a16:creationId xmlns:a16="http://schemas.microsoft.com/office/drawing/2014/main" id="{A1199969-E0F6-4016-813C-49852F059C8F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004"/>
          <a:stretch/>
        </p:blipFill>
        <p:spPr bwMode="auto">
          <a:xfrm>
            <a:off x="9650730" y="2136140"/>
            <a:ext cx="2541270" cy="21755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7367B7-1D04-4454-8BB2-0D3873909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055577"/>
            <a:ext cx="12192000" cy="175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87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DA16A-0C61-4136-B1F8-9D8043955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Battery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D02BB8-16E5-4A31-8938-17DA83DEC4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4954" y="2603500"/>
                <a:ext cx="9658820" cy="42545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Using a MATlab code based on the following assumptions:</a:t>
                </a:r>
              </a:p>
              <a:p>
                <a:pPr lvl="1"/>
                <a:r>
                  <a:rPr lang="en-US" dirty="0"/>
                  <a:t>Propulsion system power requirements </a:t>
                </a:r>
              </a:p>
              <a:p>
                <a:pPr lvl="1"/>
                <a:r>
                  <a:rPr lang="en-US" dirty="0"/>
                  <a:t>20 mins endurance</a:t>
                </a:r>
              </a:p>
              <a:p>
                <a:pPr lvl="1"/>
                <a:r>
                  <a:rPr lang="en-US" dirty="0"/>
                  <a:t>VTOL motors used in takeoff, landing and control</a:t>
                </a:r>
              </a:p>
              <a:p>
                <a:pPr lvl="1"/>
                <a:r>
                  <a:rPr lang="en-US" dirty="0"/>
                  <a:t>Cruise motor is used during cruise only</a:t>
                </a:r>
              </a:p>
              <a:p>
                <a:pPr lvl="1"/>
                <a:r>
                  <a:rPr lang="en-US" dirty="0"/>
                  <a:t>Landing and takeoff endurance equal 2 mins each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𝑉𝑇𝑂𝐿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en-US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𝑐𝑟𝑢𝑖𝑠𝑒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=16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Needed battery capacity is 14600 </a:t>
                </a:r>
                <a:r>
                  <a:rPr lang="en-US" dirty="0" err="1"/>
                  <a:t>mAh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Available batteries in the world market is maximum of 10500 </a:t>
                </a:r>
                <a:r>
                  <a:rPr lang="en-US" dirty="0" err="1"/>
                  <a:t>mAh</a:t>
                </a: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=13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𝑚𝑖𝑛𝑠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D02BB8-16E5-4A31-8938-17DA83DEC4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4" y="2603500"/>
                <a:ext cx="9658820" cy="4254500"/>
              </a:xfrm>
              <a:blipFill>
                <a:blip r:embed="rId2"/>
                <a:stretch>
                  <a:fillRect l="-1136" t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FFB2F86-E577-403F-AB10-5CBBB0A2AA05}"/>
              </a:ext>
            </a:extLst>
          </p:cNvPr>
          <p:cNvSpPr/>
          <p:nvPr/>
        </p:nvSpPr>
        <p:spPr>
          <a:xfrm>
            <a:off x="10947612" y="2337441"/>
            <a:ext cx="1244388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27193-CBAC-4DD4-B50E-F8D9899A9916}"/>
              </a:ext>
            </a:extLst>
          </p:cNvPr>
          <p:cNvSpPr txBox="1"/>
          <p:nvPr/>
        </p:nvSpPr>
        <p:spPr>
          <a:xfrm rot="16200000">
            <a:off x="10851777" y="3117596"/>
            <a:ext cx="1992086" cy="62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AC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90BD2-B796-4C82-8793-2B84E765CB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1080674" y="3230219"/>
            <a:ext cx="530600" cy="5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50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C52BE-FE88-4E65-AF0E-2F3859D7DC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Due to limited resources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40B54D-3B54-4A06-9231-3D2E7F90AE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Autonomous air transportation using vision navigation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F92E62E-E615-4CA3-9329-C4E2DFE24A78}"/>
              </a:ext>
            </a:extLst>
          </p:cNvPr>
          <p:cNvSpPr/>
          <p:nvPr/>
        </p:nvSpPr>
        <p:spPr>
          <a:xfrm>
            <a:off x="10947612" y="2337441"/>
            <a:ext cx="1244388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4844B-BAC1-4DDD-AF57-711E3B4927B0}"/>
              </a:ext>
            </a:extLst>
          </p:cNvPr>
          <p:cNvSpPr txBox="1"/>
          <p:nvPr/>
        </p:nvSpPr>
        <p:spPr>
          <a:xfrm rot="16200000">
            <a:off x="10851777" y="3117596"/>
            <a:ext cx="1992086" cy="62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AC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D4E37-4637-4F07-B194-741632C734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1080674" y="3230219"/>
            <a:ext cx="530600" cy="5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3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B596E-E496-4509-9C33-93501D0C2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Propulsion system limitations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798244-FF0F-4D76-8B59-754453F067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Takeoff weight</a:t>
                </a:r>
              </a:p>
              <a:p>
                <a:pPr lvl="1"/>
                <a:r>
                  <a:rPr lang="en-US" dirty="0"/>
                  <a:t>1</a:t>
                </a:r>
                <a:r>
                  <a:rPr lang="en-US" baseline="30000" dirty="0"/>
                  <a:t>st</a:t>
                </a:r>
                <a:r>
                  <a:rPr lang="en-US" dirty="0"/>
                  <a:t> set of motors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𝑀𝑇𝑂𝑊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700 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∗4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𝑚𝑜𝑡𝑜𝑟𝑠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𝑓𝑜𝑠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=1400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𝑔𝑚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2</a:t>
                </a:r>
                <a:r>
                  <a:rPr lang="en-US" baseline="30000" dirty="0"/>
                  <a:t>nd</a:t>
                </a:r>
                <a:r>
                  <a:rPr lang="en-US" dirty="0"/>
                  <a:t> set of motors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𝑀𝑇𝑂𝑊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1250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∗4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𝑚𝑜𝑡𝑜𝑟𝑠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𝑓𝑜𝑠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00 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𝑔𝑚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5200 </a:t>
                </a:r>
                <a:r>
                  <a:rPr lang="en-US" dirty="0" err="1"/>
                  <a:t>mAh</a:t>
                </a:r>
                <a:r>
                  <a:rPr lang="en-US" dirty="0"/>
                  <a:t> battery</a:t>
                </a:r>
              </a:p>
              <a:p>
                <a:pPr lvl="1"/>
                <a:r>
                  <a:rPr lang="en-US" dirty="0"/>
                  <a:t>Endurance 6 mins</a:t>
                </a:r>
              </a:p>
              <a:p>
                <a:pPr lvl="1"/>
                <a:r>
                  <a:rPr lang="en-US" dirty="0"/>
                  <a:t>Range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798244-FF0F-4D76-8B59-754453F067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" t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4161521-08E7-42E3-B255-E25D8FCD9C60}"/>
              </a:ext>
            </a:extLst>
          </p:cNvPr>
          <p:cNvSpPr/>
          <p:nvPr/>
        </p:nvSpPr>
        <p:spPr>
          <a:xfrm>
            <a:off x="10947612" y="2337441"/>
            <a:ext cx="1244388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282FE5-3985-4F46-9502-95A670C5D43D}"/>
              </a:ext>
            </a:extLst>
          </p:cNvPr>
          <p:cNvSpPr txBox="1"/>
          <p:nvPr/>
        </p:nvSpPr>
        <p:spPr>
          <a:xfrm rot="16200000">
            <a:off x="10851777" y="3117596"/>
            <a:ext cx="1992086" cy="62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AC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821F9B-A457-4625-A403-F908782185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1080674" y="3230219"/>
            <a:ext cx="530600" cy="5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6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660620" y="640210"/>
            <a:ext cx="22229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Vehicle design</a:t>
            </a:r>
          </a:p>
        </p:txBody>
      </p:sp>
      <p:sp>
        <p:nvSpPr>
          <p:cNvPr id="3" name="Rectangle 2"/>
          <p:cNvSpPr/>
          <p:nvPr/>
        </p:nvSpPr>
        <p:spPr>
          <a:xfrm>
            <a:off x="660620" y="1166022"/>
            <a:ext cx="65853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Tw Cen MT" panose="020B0602020104020603" pitchFamily="34" charset="0"/>
              </a:rPr>
              <a:t>Before designing the vehicle, goals, mission and constraints must be defined well to achieve the highest</a:t>
            </a:r>
            <a:r>
              <a:rPr lang="ar-EG" b="1" dirty="0">
                <a:latin typeface="Tw Cen MT" panose="020B0602020104020603" pitchFamily="34" charset="0"/>
              </a:rPr>
              <a:t> </a:t>
            </a:r>
            <a:r>
              <a:rPr lang="en-GB" b="1" dirty="0">
                <a:latin typeface="Tw Cen MT" panose="020B0602020104020603" pitchFamily="34" charset="0"/>
              </a:rPr>
              <a:t>performance and efficiency: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84182496"/>
              </p:ext>
            </p:extLst>
          </p:nvPr>
        </p:nvGraphicFramePr>
        <p:xfrm>
          <a:off x="755028" y="1814945"/>
          <a:ext cx="9273309" cy="5043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567966" y="602092"/>
            <a:ext cx="2935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Wing configuration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977724" y="1210517"/>
            <a:ext cx="421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Tw Cen MT" panose="020B0602020104020603" pitchFamily="34" charset="0"/>
              </a:rPr>
              <a:t>Design parameters of Tandem wing plane</a:t>
            </a:r>
          </a:p>
        </p:txBody>
      </p:sp>
      <p:pic>
        <p:nvPicPr>
          <p:cNvPr id="10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54" y="1876239"/>
            <a:ext cx="8338705" cy="25488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425806" y="4922133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 algn="ctr">
                  <a:buClr>
                    <a:srgbClr val="333333"/>
                  </a:buClr>
                </a:pPr>
                <a:r>
                  <a:rPr lang="en-GB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Stagger (</a:t>
                </a:r>
                <a14:m>
                  <m:oMath xmlns:m="http://schemas.openxmlformats.org/officeDocument/2006/math">
                    <m:r>
                      <a:rPr lang="en-GB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𝑆𝑡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lvl="0" algn="ctr">
                  <a:buClr>
                    <a:srgbClr val="333333"/>
                  </a:buClr>
                </a:pPr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Gap (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lvl="0" algn="ctr">
                  <a:buClr>
                    <a:srgbClr val="333333"/>
                  </a:buClr>
                </a:pPr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Decalage (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p>
                        <m: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𝜔</m:t>
                        </m:r>
                      </m:sup>
                    </m:sSup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p>
                        <m: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GB" dirty="0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806" y="4922133"/>
                <a:ext cx="6096000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06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608185" y="657751"/>
            <a:ext cx="24625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Design Criterion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210209" y="1274912"/>
            <a:ext cx="1860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b="1" dirty="0">
                <a:latin typeface="Tw Cen MT" panose="020B0602020104020603" pitchFamily="34" charset="0"/>
              </a:rPr>
              <a:t>Airfoil selection</a:t>
            </a:r>
          </a:p>
        </p:txBody>
      </p:sp>
      <p:pic>
        <p:nvPicPr>
          <p:cNvPr id="10" name="Content Placeholder 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84" y="1937004"/>
            <a:ext cx="9845329" cy="30330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35516" y="5157936"/>
            <a:ext cx="6096000" cy="85767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buClr>
                <a:srgbClr val="333333"/>
              </a:buClr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Eppler423 (higher lift)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buClr>
                <a:srgbClr val="333333"/>
              </a:buClr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NACA0015 (easy to manufacture)</a:t>
            </a:r>
          </a:p>
        </p:txBody>
      </p:sp>
    </p:spTree>
    <p:extLst>
      <p:ext uri="{BB962C8B-B14F-4D97-AF65-F5344CB8AC3E}">
        <p14:creationId xmlns:p14="http://schemas.microsoft.com/office/powerpoint/2010/main" val="267173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7792" y="526892"/>
            <a:ext cx="2617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Analyzed airfoils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1583836" y="1050112"/>
            <a:ext cx="1271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NACA0015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5" y="1419444"/>
            <a:ext cx="10058400" cy="543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16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726888" y="848863"/>
            <a:ext cx="2617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Analyzed airfoils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9892" y="1372083"/>
            <a:ext cx="1271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NACA0015</a:t>
            </a:r>
          </a:p>
        </p:txBody>
      </p:sp>
    </p:spTree>
    <p:extLst>
      <p:ext uri="{BB962C8B-B14F-4D97-AF65-F5344CB8AC3E}">
        <p14:creationId xmlns:p14="http://schemas.microsoft.com/office/powerpoint/2010/main" val="2872199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-178727" y="224776"/>
            <a:ext cx="9534736" cy="3022695"/>
            <a:chOff x="2894516" y="3894903"/>
            <a:chExt cx="6140060" cy="59673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10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Why attractive idea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2934188" y="4067382"/>
              <a:ext cx="2791714" cy="424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Traffic jam problem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Infrastructure cost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Reduce emission and improve safety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E908-31D9-4D52-A6BF-0B6B335AF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85" y="388600"/>
            <a:ext cx="3023265" cy="19472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DB45591F-23A6-4779-ACF6-96945AD08661}"/>
              </a:ext>
            </a:extLst>
          </p:cNvPr>
          <p:cNvGrpSpPr/>
          <p:nvPr/>
        </p:nvGrpSpPr>
        <p:grpSpPr>
          <a:xfrm>
            <a:off x="-172109" y="3120383"/>
            <a:ext cx="9634154" cy="1797010"/>
            <a:chOff x="2894516" y="3894903"/>
            <a:chExt cx="6140060" cy="35476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1CB18A-8565-4967-A924-53CD513D9C08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10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Obstacles we need to pass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588717E-9F59-4828-8E0B-8E98B38DD02A}"/>
                </a:ext>
              </a:extLst>
            </p:cNvPr>
            <p:cNvSpPr txBox="1"/>
            <p:nvPr/>
          </p:nvSpPr>
          <p:spPr>
            <a:xfrm>
              <a:off x="2934187" y="4067382"/>
              <a:ext cx="4616440" cy="182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Energy limitations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The public is ready to fly aboard an air taxi with no pilot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Our current air traffic control systems doesn’t accommodate air taxies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3357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736111" y="436882"/>
            <a:ext cx="2617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Analyzed airfoils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5" y="1506828"/>
            <a:ext cx="10058400" cy="53511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09115" y="960102"/>
            <a:ext cx="1271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NACA0015</a:t>
            </a:r>
          </a:p>
        </p:txBody>
      </p:sp>
    </p:spTree>
    <p:extLst>
      <p:ext uri="{BB962C8B-B14F-4D97-AF65-F5344CB8AC3E}">
        <p14:creationId xmlns:p14="http://schemas.microsoft.com/office/powerpoint/2010/main" val="3361375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736110" y="398103"/>
            <a:ext cx="2617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Analyzed airfoils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1474710" y="921323"/>
            <a:ext cx="1140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Eppler423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5" y="1444542"/>
            <a:ext cx="10058400" cy="541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4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524466" y="681439"/>
            <a:ext cx="2617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Analyzed airfoils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59860" y="1287791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Eppler423</a:t>
            </a:r>
          </a:p>
        </p:txBody>
      </p:sp>
    </p:spTree>
    <p:extLst>
      <p:ext uri="{BB962C8B-B14F-4D97-AF65-F5344CB8AC3E}">
        <p14:creationId xmlns:p14="http://schemas.microsoft.com/office/powerpoint/2010/main" val="1868847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575981" y="591287"/>
            <a:ext cx="2617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Analyzed airfoils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1311375" y="1197639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Eppler423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5" y="1705794"/>
            <a:ext cx="10058400" cy="515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36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394008" y="707196"/>
            <a:ext cx="3283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Aerodynamic analysis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897227" y="1352435"/>
            <a:ext cx="87748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After trying different trials considering constraints and requirements, the best configuration has been chosen then stability and lift produced is checked.</a:t>
            </a: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97" y="2859449"/>
            <a:ext cx="8148034" cy="399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19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585781" y="655680"/>
            <a:ext cx="55351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Investigating goals and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916754" y="1178900"/>
                <a:ext cx="2733184" cy="624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400" dirty="0"/>
                  <a:t>For stability: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GB" sz="2400" i="1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GB" sz="2400" dirty="0"/>
                  <a:t>0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754" y="1178900"/>
                <a:ext cx="2733184" cy="624273"/>
              </a:xfrm>
              <a:prstGeom prst="rect">
                <a:avLst/>
              </a:prstGeom>
              <a:blipFill>
                <a:blip r:embed="rId3"/>
                <a:stretch>
                  <a:fillRect l="-3341" r="-2450" b="-87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1" y="1898074"/>
            <a:ext cx="7916575" cy="495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38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640892" y="634190"/>
            <a:ext cx="542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Investigating goals and requirements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775641" y="1206654"/>
            <a:ext cx="6716519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For lift: At trim angle the lift must carry the vehicle</a:t>
            </a: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559" y="1729874"/>
            <a:ext cx="9015165" cy="512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93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912025" y="732954"/>
            <a:ext cx="2974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Design parameters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912025" y="1527463"/>
            <a:ext cx="270693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In this part stability of quad-plane is checked and the airfoil design parameters (incidence angle, CG position, cruise speed and dimensions of wings) is chosen</a:t>
            </a:r>
          </a:p>
        </p:txBody>
      </p:sp>
      <p:graphicFrame>
        <p:nvGraphicFramePr>
          <p:cNvPr id="1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2986959"/>
              </p:ext>
            </p:extLst>
          </p:nvPr>
        </p:nvGraphicFramePr>
        <p:xfrm>
          <a:off x="4410547" y="1560436"/>
          <a:ext cx="5745480" cy="402633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872740">
                  <a:extLst>
                    <a:ext uri="{9D8B030D-6E8A-4147-A177-3AD203B41FA5}">
                      <a16:colId xmlns:a16="http://schemas.microsoft.com/office/drawing/2014/main" val="2330182885"/>
                    </a:ext>
                  </a:extLst>
                </a:gridCol>
                <a:gridCol w="2872740">
                  <a:extLst>
                    <a:ext uri="{9D8B030D-6E8A-4147-A177-3AD203B41FA5}">
                      <a16:colId xmlns:a16="http://schemas.microsoft.com/office/drawing/2014/main" val="3802702554"/>
                    </a:ext>
                  </a:extLst>
                </a:gridCol>
              </a:tblGrid>
              <a:tr h="56503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</a:rPr>
                        <a:t>Parameter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</a:rPr>
                        <a:t>Effect on the vehicle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910218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Span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proportional with lift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1121089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Chord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proportional with lift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0679975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Cruise speed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proportional with lift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4812299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Arm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Static stability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2152945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Incidence angle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Static stability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2986616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Position of CG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Static stability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0123234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Position of second wing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Static stability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132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80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3778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Effect design parameters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654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Span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705792"/>
            <a:ext cx="9876128" cy="496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3778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Effect design parameters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Chord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705792"/>
            <a:ext cx="9977222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2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F917642-5DBD-4D62-A002-1D001AA0C9DB}"/>
              </a:ext>
            </a:extLst>
          </p:cNvPr>
          <p:cNvGrpSpPr/>
          <p:nvPr/>
        </p:nvGrpSpPr>
        <p:grpSpPr>
          <a:xfrm>
            <a:off x="-191979" y="224781"/>
            <a:ext cx="9534736" cy="2411194"/>
            <a:chOff x="2894516" y="3894903"/>
            <a:chExt cx="6140060" cy="3754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7483CD-BD95-416C-A18B-72749CFC6B8B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8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Flying taxi categories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CE4EA3-1364-4D22-BA77-A285CF56EC5B}"/>
                </a:ext>
              </a:extLst>
            </p:cNvPr>
            <p:cNvSpPr txBox="1"/>
            <p:nvPr/>
          </p:nvSpPr>
          <p:spPr>
            <a:xfrm>
              <a:off x="3061012" y="3905132"/>
              <a:ext cx="5152898" cy="27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w Cen MT" panose="020B0602020104020603" pitchFamily="34" charset="0"/>
                </a:rPr>
                <a:t>Passenger drone: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Electric or hybrid electric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Move people or cargo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Manually piloted, remotely piloted or fully autonomous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Cover short to medium range up to 65 miles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/>
                <a:t>will take flight by 2020</a:t>
              </a:r>
              <a:endParaRPr lang="en-US" b="1" dirty="0">
                <a:latin typeface="Tw Cen MT" panose="020B06020201040206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C7F9152-D27F-4F43-985E-67DDF1CEC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04" y="2720134"/>
            <a:ext cx="7012963" cy="391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8194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3778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Effect design parameters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1375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Cruise speed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705792"/>
            <a:ext cx="9876128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3778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Effect design parameters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59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C.G.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705792"/>
            <a:ext cx="9876128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1069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2684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Plane analysis(NACA0015)</a:t>
            </a:r>
          </a:p>
        </p:txBody>
      </p:sp>
      <p:pic>
        <p:nvPicPr>
          <p:cNvPr id="11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05792"/>
            <a:ext cx="10328564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7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1069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2587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Plane analysis(Eppler423)</a:t>
            </a:r>
          </a:p>
        </p:txBody>
      </p:sp>
      <p:pic>
        <p:nvPicPr>
          <p:cNvPr id="12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05792"/>
            <a:ext cx="10273145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5492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Quick comparison between 2 airfoils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2079647"/>
              </p:ext>
            </p:extLst>
          </p:nvPr>
        </p:nvGraphicFramePr>
        <p:xfrm>
          <a:off x="1205344" y="1108366"/>
          <a:ext cx="9365673" cy="5430979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3960526">
                  <a:extLst>
                    <a:ext uri="{9D8B030D-6E8A-4147-A177-3AD203B41FA5}">
                      <a16:colId xmlns:a16="http://schemas.microsoft.com/office/drawing/2014/main" val="753953750"/>
                    </a:ext>
                  </a:extLst>
                </a:gridCol>
                <a:gridCol w="2830936">
                  <a:extLst>
                    <a:ext uri="{9D8B030D-6E8A-4147-A177-3AD203B41FA5}">
                      <a16:colId xmlns:a16="http://schemas.microsoft.com/office/drawing/2014/main" val="471136073"/>
                    </a:ext>
                  </a:extLst>
                </a:gridCol>
                <a:gridCol w="2574211">
                  <a:extLst>
                    <a:ext uri="{9D8B030D-6E8A-4147-A177-3AD203B41FA5}">
                      <a16:colId xmlns:a16="http://schemas.microsoft.com/office/drawing/2014/main" val="1822929079"/>
                    </a:ext>
                  </a:extLst>
                </a:gridCol>
              </a:tblGrid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Comparisons \ Models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Model 1 (NACA0015)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Model 2 (Eppler423)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447007"/>
                  </a:ext>
                </a:extLst>
              </a:tr>
              <a:tr h="4527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Position of Main wing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x= 0</a:t>
                      </a:r>
                      <a:r>
                        <a:rPr lang="en-GB" sz="1600" dirty="0">
                          <a:effectLst/>
                        </a:rPr>
                        <a:t>,</a:t>
                      </a:r>
                      <a:r>
                        <a:rPr lang="en-GB" sz="1600" baseline="0" dirty="0">
                          <a:effectLst/>
                        </a:rPr>
                        <a:t> </a:t>
                      </a:r>
                      <a:r>
                        <a:rPr lang="en-GB" sz="1800" dirty="0">
                          <a:effectLst/>
                        </a:rPr>
                        <a:t>z= -0.05 m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x= 0</a:t>
                      </a:r>
                      <a:r>
                        <a:rPr lang="en-GB" sz="1600" dirty="0">
                          <a:effectLst/>
                        </a:rPr>
                        <a:t>,</a:t>
                      </a:r>
                      <a:r>
                        <a:rPr lang="en-GB" sz="1600" baseline="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z= -0.05 m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1098171"/>
                  </a:ext>
                </a:extLst>
              </a:tr>
              <a:tr h="4503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Position of Second wing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x= 0.45 m</a:t>
                      </a:r>
                      <a:r>
                        <a:rPr lang="en-GB" sz="1600" dirty="0">
                          <a:effectLst/>
                        </a:rPr>
                        <a:t>,</a:t>
                      </a:r>
                      <a:r>
                        <a:rPr lang="en-GB" sz="1600" baseline="0" dirty="0">
                          <a:effectLst/>
                        </a:rPr>
                        <a:t> </a:t>
                      </a:r>
                      <a:r>
                        <a:rPr lang="en-GB" sz="1800" dirty="0">
                          <a:effectLst/>
                        </a:rPr>
                        <a:t>z= 0.1 m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x= 0.45 m</a:t>
                      </a:r>
                      <a:r>
                        <a:rPr lang="en-GB" sz="1600" dirty="0">
                          <a:effectLst/>
                        </a:rPr>
                        <a:t>,</a:t>
                      </a:r>
                      <a:r>
                        <a:rPr lang="en-GB" sz="1600" baseline="0" dirty="0">
                          <a:effectLst/>
                        </a:rPr>
                        <a:t> </a:t>
                      </a:r>
                      <a:r>
                        <a:rPr lang="en-US" sz="1800" dirty="0">
                          <a:effectLst/>
                        </a:rPr>
                        <a:t>z= 0.15 m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6932060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Span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0.8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0.6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7567023"/>
                  </a:ext>
                </a:extLst>
              </a:tr>
              <a:tr h="41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Chord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0.25 m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0.2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1653616"/>
                  </a:ext>
                </a:extLst>
              </a:tr>
              <a:tr h="4337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Aspect ratio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3.2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8025471"/>
                  </a:ext>
                </a:extLst>
              </a:tr>
              <a:tr h="41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Cruise speed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17 m/s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17 m/s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7733432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Incidence of Main wing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5 degree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3 degree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0844257"/>
                  </a:ext>
                </a:extLst>
              </a:tr>
              <a:tr h="41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Incidence of Second wing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 degree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highlight>
                            <a:srgbClr val="FFFF00"/>
                          </a:highlight>
                        </a:rPr>
                        <a:t>-8 degree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162543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Trim angle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5.1 degree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3.6 degree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7996444"/>
                  </a:ext>
                </a:extLst>
              </a:tr>
              <a:tr h="4337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𝑿_𝑪.𝑮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0.19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0.2 m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3608442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𝑿_𝑵.𝑷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0.233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0.25 m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500787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Degree of Static Stability (S.M.)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17.2%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highlight>
                            <a:srgbClr val="FFFF00"/>
                          </a:highlight>
                        </a:rPr>
                        <a:t>25%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2063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767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5756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Optimization for aerodynamic stability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849700" y="1705792"/>
            <a:ext cx="30525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 this phase trying to put point of C.G. in the middle of the vehicle to equalize the value of moments resulting from two wings to optimize the (𝐶𝑚−𝛼) graph, PX4 requirements, easy to manufacturing and high accuracy results during assembly</a:t>
            </a:r>
            <a:r>
              <a:rPr lang="en-US" dirty="0"/>
              <a:t>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572302"/>
              </p:ext>
            </p:extLst>
          </p:nvPr>
        </p:nvGraphicFramePr>
        <p:xfrm>
          <a:off x="4645012" y="1845725"/>
          <a:ext cx="5559887" cy="428105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470324">
                  <a:extLst>
                    <a:ext uri="{9D8B030D-6E8A-4147-A177-3AD203B41FA5}">
                      <a16:colId xmlns:a16="http://schemas.microsoft.com/office/drawing/2014/main" val="3541938110"/>
                    </a:ext>
                  </a:extLst>
                </a:gridCol>
                <a:gridCol w="3089563">
                  <a:extLst>
                    <a:ext uri="{9D8B030D-6E8A-4147-A177-3AD203B41FA5}">
                      <a16:colId xmlns:a16="http://schemas.microsoft.com/office/drawing/2014/main" val="2081607818"/>
                    </a:ext>
                  </a:extLst>
                </a:gridCol>
              </a:tblGrid>
              <a:tr h="684890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Parameter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Effect on the vehicle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001595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Span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proportional with lift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5394028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Chord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proportional with lift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1930252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Cruise speed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proportional with lift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6971558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Arm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Static stability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2349008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Incidence angle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Static stability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7583878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Position of second wing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Static stability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3570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457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5756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Optimization for aerodynamic stability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210733"/>
              </p:ext>
            </p:extLst>
          </p:nvPr>
        </p:nvGraphicFramePr>
        <p:xfrm>
          <a:off x="2035516" y="1337985"/>
          <a:ext cx="7422255" cy="5464927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3722201">
                  <a:extLst>
                    <a:ext uri="{9D8B030D-6E8A-4147-A177-3AD203B41FA5}">
                      <a16:colId xmlns:a16="http://schemas.microsoft.com/office/drawing/2014/main" val="4027892550"/>
                    </a:ext>
                  </a:extLst>
                </a:gridCol>
                <a:gridCol w="3700054">
                  <a:extLst>
                    <a:ext uri="{9D8B030D-6E8A-4147-A177-3AD203B41FA5}">
                      <a16:colId xmlns:a16="http://schemas.microsoft.com/office/drawing/2014/main" val="1295337354"/>
                    </a:ext>
                  </a:extLst>
                </a:gridCol>
              </a:tblGrid>
              <a:tr h="4335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Comparisons \ Models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Model (NACA0015)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15005"/>
                  </a:ext>
                </a:extLst>
              </a:tr>
              <a:tr h="3068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Position of Main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x= 0 , z=0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2470441"/>
                  </a:ext>
                </a:extLst>
              </a:tr>
              <a:tr h="3350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Position of Second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x= 0.6 m , z= 0.3 m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3235108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Span of main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0.6 m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3906624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Span of second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0.75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496114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Chord of main wing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0.2 m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3572181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Chord of second wing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0.22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4040755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Aspect ratio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3.2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9241791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Cruise speed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18 m/s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2786577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Incidence of Main wing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9 degree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8713189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Incidence of Second wing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8 degree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879808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Trim angle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0.3 degree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6932425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𝑿_𝑪.𝑮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0.36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4735835"/>
                  </a:ext>
                </a:extLst>
              </a:tr>
              <a:tr h="3124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Z_𝑪.𝑮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0.15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6407416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𝑿_𝑵.𝑷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0.381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8315201"/>
                  </a:ext>
                </a:extLst>
              </a:tr>
              <a:tr h="3181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Degree of Static Stability (S.M.)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10.5%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1189621"/>
                  </a:ext>
                </a:extLst>
              </a:tr>
              <a:tr h="4061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 </a:t>
                      </a:r>
                      <a:r>
                        <a:rPr lang="en-GB" sz="2000">
                          <a:effectLst/>
                        </a:rPr>
                        <a:t>Reylonds number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About (100,000 to 200,000)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119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51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2188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Tw Cen MT" panose="020B0602020104020603" pitchFamily="34" charset="0"/>
              </a:rPr>
              <a:t>Foil characteristics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5" y="1705792"/>
            <a:ext cx="10058400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02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2188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Tw Cen MT" panose="020B0602020104020603" pitchFamily="34" charset="0"/>
              </a:rPr>
              <a:t>Foil characteristics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8" y="1637727"/>
            <a:ext cx="10058400" cy="522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8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2.   Lift Vs alpha</a:t>
            </a:r>
          </a:p>
        </p:txBody>
      </p:sp>
      <p:pic>
        <p:nvPicPr>
          <p:cNvPr id="11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483839"/>
            <a:ext cx="10044545" cy="537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61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F917642-5DBD-4D62-A002-1D001AA0C9DB}"/>
              </a:ext>
            </a:extLst>
          </p:cNvPr>
          <p:cNvGrpSpPr/>
          <p:nvPr/>
        </p:nvGrpSpPr>
        <p:grpSpPr>
          <a:xfrm>
            <a:off x="-191979" y="224781"/>
            <a:ext cx="9534736" cy="2411194"/>
            <a:chOff x="2894516" y="3894903"/>
            <a:chExt cx="6140060" cy="3754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7483CD-BD95-416C-A18B-72749CFC6B8B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8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Flying taxi categories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CE4EA3-1364-4D22-BA77-A285CF56EC5B}"/>
                </a:ext>
              </a:extLst>
            </p:cNvPr>
            <p:cNvSpPr txBox="1"/>
            <p:nvPr/>
          </p:nvSpPr>
          <p:spPr>
            <a:xfrm>
              <a:off x="3061012" y="3905132"/>
              <a:ext cx="5152898" cy="27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w Cen MT" panose="020B0602020104020603" pitchFamily="34" charset="0"/>
                </a:rPr>
                <a:t>Traditional flying cars: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Can be driven in car configuration to the airport then change it to airplane mode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Need licensed pilot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Cover medium to long range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/>
                <a:t>will take flight by 2020-2022</a:t>
              </a:r>
              <a:endParaRPr lang="en-US" b="1" dirty="0">
                <a:latin typeface="Tw Cen MT" panose="020B06020201040206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C7F9152-D27F-4F43-985E-67DDF1CEC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2304" y="2908381"/>
            <a:ext cx="7012963" cy="3536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188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3.  </a:t>
            </a:r>
            <a:r>
              <a:rPr lang="en-US" dirty="0">
                <a:latin typeface="Tw Cen MT" panose="020B0602020104020603" pitchFamily="34" charset="0"/>
              </a:rPr>
              <a:t>Cm Vs alpha</a:t>
            </a:r>
            <a:endParaRPr lang="en-GB" dirty="0">
              <a:latin typeface="Tw Cen MT" panose="020B06020201040206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9" y="1483838"/>
            <a:ext cx="9683025" cy="53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7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1558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4.  Cl Vs alpha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483838"/>
            <a:ext cx="9931546" cy="53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51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1939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5.  Cl/Cd Vs alpha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483837"/>
            <a:ext cx="9820710" cy="537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1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2542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6.  Cl^(3/2)/Cd Vs alpha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78" y="1483838"/>
            <a:ext cx="10048657" cy="53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08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61136" y="1114506"/>
            <a:ext cx="96864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 experimental design checking for results very important by focus on 2 important figures:(longitudinal static stability and lift generated from airfoil)</a:t>
            </a:r>
            <a:endParaRPr lang="en-GB" sz="2400" dirty="0"/>
          </a:p>
          <a:p>
            <a:endParaRPr lang="en-GB" dirty="0">
              <a:latin typeface="Tw Cen MT" panose="020B06020201040206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73" y="2222502"/>
            <a:ext cx="10058400" cy="463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45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600" dirty="0"/>
              <a:t>We will illustrate this part by video its shown modes of longitudinal and lateral stability of plane by root locus and time response.</a:t>
            </a:r>
          </a:p>
          <a:p>
            <a:endParaRPr lang="en-GB" sz="26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6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6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B.  For lateral: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	Type1: roll damping.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	Type2,3: Dutch roll mode.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	Type4: spiral mode.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953535" y="2432956"/>
            <a:ext cx="6466450" cy="235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fontAlgn="base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lphaUcPeriod"/>
              <a:tabLst/>
            </a:pPr>
            <a:r>
              <a:rPr lang="en-GB" altLang="en-US" sz="2400" dirty="0"/>
              <a:t>For longitudinal:</a:t>
            </a:r>
          </a:p>
          <a:p>
            <a:pPr marR="0" lvl="0" indent="0" fontAlgn="base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altLang="en-US" sz="2400" dirty="0"/>
              <a:t>	Type1: short period mode. </a:t>
            </a:r>
          </a:p>
          <a:p>
            <a:pPr marR="0" lvl="0" indent="0" fontAlgn="base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altLang="en-US" sz="2400" dirty="0"/>
              <a:t>	Type2: Pitching. </a:t>
            </a:r>
          </a:p>
          <a:p>
            <a:pPr fontAlgn="base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US" altLang="en-US" sz="2400" dirty="0"/>
              <a:t>	Type3,4: motion around steady state flight.</a:t>
            </a:r>
          </a:p>
          <a:p>
            <a:pPr fontAlgn="base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GB" altLang="en-US" sz="2400" dirty="0"/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737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753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Longitudinal derivatives from Xflr5:</a:t>
            </a:r>
            <a:endParaRPr lang="en-GB" sz="2000" dirty="0"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0702070"/>
                  </p:ext>
                </p:extLst>
              </p:nvPr>
            </p:nvGraphicFramePr>
            <p:xfrm>
              <a:off x="1968007" y="1828803"/>
              <a:ext cx="7342247" cy="4816695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3688282">
                      <a:extLst>
                        <a:ext uri="{9D8B030D-6E8A-4147-A177-3AD203B41FA5}">
                          <a16:colId xmlns:a16="http://schemas.microsoft.com/office/drawing/2014/main" val="2406831849"/>
                        </a:ext>
                      </a:extLst>
                    </a:gridCol>
                    <a:gridCol w="3653965">
                      <a:extLst>
                        <a:ext uri="{9D8B030D-6E8A-4147-A177-3AD203B41FA5}">
                          <a16:colId xmlns:a16="http://schemas.microsoft.com/office/drawing/2014/main" val="1881610335"/>
                        </a:ext>
                      </a:extLst>
                    </a:gridCol>
                  </a:tblGrid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𝟏𝟕𝟔𝟔𝟗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𝟏𝟐𝟓𝟖𝟏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03832199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𝟑𝟗𝟒𝟏𝟕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𝑥𝑎</m:t>
                                    </m:r>
                                  </m:sub>
                                </m:sSub>
                                <m:r>
                                  <a:rPr lang="en-GB" sz="2400" b="1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𝟐𝟖𝟎𝟔𝟓</m:t>
                                </m:r>
                              </m:oMath>
                            </m:oMathPara>
                          </a14:m>
                          <a:endParaRPr lang="en-GB" sz="2400" b="1" i="1" kern="12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17465822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𝟎𝟖𝟏𝟏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𝟎𝟎𝟎𝟓𝟕𝟑𝟖𝟗</m:t>
                                </m:r>
                              </m:oMath>
                            </m:oMathPara>
                          </a14:m>
                          <a:endParaRPr lang="en-GB" sz="2000" b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15487732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𝟎𝟑𝟏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𝐿𝑎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𝟏𝟒𝟐𝟒</m:t>
                                </m:r>
                              </m:oMath>
                            </m:oMathPara>
                          </a14:m>
                          <a:endParaRPr lang="en-GB" sz="2000" b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29820833"/>
                      </a:ext>
                    </a:extLst>
                  </a:tr>
                  <a:tr h="56673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𝟖𝟗𝟒𝟓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𝐿𝑞</m:t>
                                    </m:r>
                                  </m:sub>
                                </m:sSub>
                                <m:r>
                                  <a:rPr lang="en-GB" sz="2400" b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GB" sz="24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𝟏𝟑</m:t>
                                </m:r>
                                <m:r>
                                  <a:rPr lang="en-GB" sz="24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GB" sz="24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𝟒𝟖𝟗</m:t>
                                </m:r>
                              </m:oMath>
                            </m:oMathPara>
                          </a14:m>
                          <a:endParaRPr lang="en-GB" sz="2400" b="1" i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75338803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𝟑𝟓𝟏𝟔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𝟎𝟖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𝟑𝟕𝟏𝟗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𝟎𝟖</m:t>
                                </m:r>
                              </m:oMath>
                            </m:oMathPara>
                          </a14:m>
                          <a:endParaRPr lang="en-GB" sz="2000" b="1" i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11213028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𝟐𝟎𝟒𝟔𝟑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𝑀𝑎</m:t>
                                    </m:r>
                                  </m:sub>
                                </m:sSub>
                                <m:r>
                                  <a:rPr lang="en-GB" sz="24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𝟕𝟐𝟖𝟒𝟗</m:t>
                                </m:r>
                              </m:oMath>
                            </m:oMathPara>
                          </a14:m>
                          <a:endParaRPr lang="en-GB" sz="2000" b="1" i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86349521"/>
                      </a:ext>
                    </a:extLst>
                  </a:tr>
                  <a:tr h="56673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𝟎𝟖𝟗𝟕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𝑀𝑞</m:t>
                                    </m:r>
                                  </m:sub>
                                </m:sSub>
                                <m:r>
                                  <a:rPr lang="en-GB" sz="2400" b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𝟑𝟖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𝟕𝟗𝟑</m:t>
                                </m:r>
                              </m:oMath>
                            </m:oMathPara>
                          </a14:m>
                          <a:endParaRPr lang="en-GB" sz="2000" b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59678618"/>
                      </a:ext>
                    </a:extLst>
                  </a:tr>
                  <a:tr h="526175">
                    <a:tc gridSpan="2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2400" dirty="0">
                              <a:effectLst/>
                            </a:rPr>
                            <a:t>Neutral Point position=   0.38040 m</a:t>
                          </a:r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56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0702070"/>
                  </p:ext>
                </p:extLst>
              </p:nvPr>
            </p:nvGraphicFramePr>
            <p:xfrm>
              <a:off x="1968007" y="1828803"/>
              <a:ext cx="7342247" cy="4816695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3688282">
                      <a:extLst>
                        <a:ext uri="{9D8B030D-6E8A-4147-A177-3AD203B41FA5}">
                          <a16:colId xmlns:a16="http://schemas.microsoft.com/office/drawing/2014/main" val="2406831849"/>
                        </a:ext>
                      </a:extLst>
                    </a:gridCol>
                    <a:gridCol w="3653965">
                      <a:extLst>
                        <a:ext uri="{9D8B030D-6E8A-4147-A177-3AD203B41FA5}">
                          <a16:colId xmlns:a16="http://schemas.microsoft.com/office/drawing/2014/main" val="1881610335"/>
                        </a:ext>
                      </a:extLst>
                    </a:gridCol>
                  </a:tblGrid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2326" r="-99505" b="-823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2326" r="-500" b="-8232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832199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101149" r="-99505" b="-7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101149" r="-500" b="-7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7465822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203488" r="-99505" b="-6220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203488" r="-500" b="-622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5487732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300000" r="-99505" b="-514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300000" r="-500" b="-514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9820833"/>
                      </a:ext>
                    </a:extLst>
                  </a:tr>
                  <a:tr h="5667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374194" r="-99505" b="-3817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374194" r="-500" b="-3817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5338803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512791" r="-99505" b="-3127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512791" r="-500" b="-3127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1213028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605747" r="-99505" b="-209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605747" r="-500" b="-209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6349521"/>
                      </a:ext>
                    </a:extLst>
                  </a:tr>
                  <a:tr h="5667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660215" r="-99505" b="-95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660215" r="-500" b="-956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9678618"/>
                      </a:ext>
                    </a:extLst>
                  </a:tr>
                  <a:tr h="526175">
                    <a:tc gridSpan="2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2400" dirty="0">
                              <a:effectLst/>
                            </a:rPr>
                            <a:t>Neutral Point position=   </a:t>
                          </a:r>
                          <a:r>
                            <a:rPr lang="en-GB" sz="2400" dirty="0" smtClean="0">
                              <a:effectLst/>
                            </a:rPr>
                            <a:t>0.38040 </a:t>
                          </a:r>
                          <a:r>
                            <a:rPr lang="en-GB" sz="2400" dirty="0">
                              <a:effectLst/>
                            </a:rPr>
                            <a:t>m</a:t>
                          </a:r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563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03267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2853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Tw Cen MT" panose="020B0602020104020603" pitchFamily="34" charset="0"/>
              </a:rPr>
              <a:t>Root locus for longitudinal</a:t>
            </a:r>
            <a:r>
              <a:rPr lang="en-US" sz="2000" dirty="0">
                <a:latin typeface="Tw Cen MT" panose="020B0602020104020603" pitchFamily="34" charset="0"/>
              </a:rPr>
              <a:t>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3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2122691"/>
            <a:ext cx="9683026" cy="323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32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2853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Tw Cen MT" panose="020B0602020104020603" pitchFamily="34" charset="0"/>
              </a:rPr>
              <a:t>Root locus for longitudinal</a:t>
            </a:r>
            <a:r>
              <a:rPr lang="en-US" sz="2000" dirty="0">
                <a:latin typeface="Tw Cen MT" panose="020B0602020104020603" pitchFamily="34" charset="0"/>
              </a:rPr>
              <a:t>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2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516209"/>
            <a:ext cx="9878402" cy="534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27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207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Time</a:t>
            </a:r>
            <a:r>
              <a:rPr lang="en-US" sz="2000" b="1" dirty="0"/>
              <a:t> </a:t>
            </a:r>
            <a:r>
              <a:rPr lang="en-US" sz="2000" dirty="0">
                <a:latin typeface="Tw Cen MT" panose="020B0602020104020603" pitchFamily="34" charset="0"/>
              </a:rPr>
              <a:t>response characteristics: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3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76" y="2337441"/>
            <a:ext cx="5048394" cy="4042391"/>
          </a:xfrm>
          <a:prstGeom prst="rect">
            <a:avLst/>
          </a:prstGeom>
        </p:spPr>
      </p:pic>
      <p:pic>
        <p:nvPicPr>
          <p:cNvPr id="14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074" y="2337441"/>
            <a:ext cx="5374761" cy="40423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1413" y="1930314"/>
            <a:ext cx="28857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Horizontal speed response</a:t>
            </a:r>
          </a:p>
        </p:txBody>
      </p:sp>
      <p:sp>
        <p:nvSpPr>
          <p:cNvPr id="5" name="Rectangle 4"/>
          <p:cNvSpPr/>
          <p:nvPr/>
        </p:nvSpPr>
        <p:spPr>
          <a:xfrm>
            <a:off x="6826205" y="1937331"/>
            <a:ext cx="2622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Vertical speed response</a:t>
            </a:r>
          </a:p>
        </p:txBody>
      </p:sp>
      <p:sp>
        <p:nvSpPr>
          <p:cNvPr id="6" name="Rectangle 5"/>
          <p:cNvSpPr/>
          <p:nvPr/>
        </p:nvSpPr>
        <p:spPr>
          <a:xfrm>
            <a:off x="4015010" y="1343040"/>
            <a:ext cx="3097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Longitudinal 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933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F917642-5DBD-4D62-A002-1D001AA0C9DB}"/>
              </a:ext>
            </a:extLst>
          </p:cNvPr>
          <p:cNvGrpSpPr/>
          <p:nvPr/>
        </p:nvGrpSpPr>
        <p:grpSpPr>
          <a:xfrm>
            <a:off x="-191983" y="224781"/>
            <a:ext cx="9534736" cy="2411194"/>
            <a:chOff x="2894516" y="3894903"/>
            <a:chExt cx="6140060" cy="3754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7483CD-BD95-416C-A18B-72749CFC6B8B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8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Flying taxi categories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CE4EA3-1364-4D22-BA77-A285CF56EC5B}"/>
                </a:ext>
              </a:extLst>
            </p:cNvPr>
            <p:cNvSpPr txBox="1"/>
            <p:nvPr/>
          </p:nvSpPr>
          <p:spPr>
            <a:xfrm>
              <a:off x="3061012" y="3905132"/>
              <a:ext cx="5152898" cy="27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revolutionary vehicles</a:t>
              </a:r>
              <a:r>
                <a:rPr lang="en-US" b="1" dirty="0">
                  <a:latin typeface="Tw Cen MT" panose="020B0602020104020603" pitchFamily="34" charset="0"/>
                </a:rPr>
                <a:t>: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/>
                <a:t>combine a passenger drone and traditional flying car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Fully autonomous vehicle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Cover long range (greater than 200 miles)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Have advanced VTOL capability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/>
                <a:t>It  could take until 2025 before they become a reality</a:t>
              </a:r>
              <a:endParaRPr lang="en-US" b="1" dirty="0"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70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207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Time</a:t>
            </a:r>
            <a:r>
              <a:rPr lang="en-US" sz="2000" b="1" dirty="0"/>
              <a:t> </a:t>
            </a:r>
            <a:r>
              <a:rPr lang="en-US" sz="2000" dirty="0">
                <a:latin typeface="Tw Cen MT" panose="020B0602020104020603" pitchFamily="34" charset="0"/>
              </a:rPr>
              <a:t>response characteristics: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74563" y="1930314"/>
            <a:ext cx="1179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Pitch rate</a:t>
            </a:r>
          </a:p>
        </p:txBody>
      </p:sp>
      <p:sp>
        <p:nvSpPr>
          <p:cNvPr id="5" name="Rectangle 4"/>
          <p:cNvSpPr/>
          <p:nvPr/>
        </p:nvSpPr>
        <p:spPr>
          <a:xfrm>
            <a:off x="7473466" y="1937331"/>
            <a:ext cx="13276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Pitch angle</a:t>
            </a:r>
          </a:p>
        </p:txBody>
      </p:sp>
      <p:pic>
        <p:nvPicPr>
          <p:cNvPr id="15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1" y="2330424"/>
            <a:ext cx="5006596" cy="4049408"/>
          </a:xfrm>
          <a:prstGeom prst="rect">
            <a:avLst/>
          </a:prstGeom>
        </p:spPr>
      </p:pic>
      <p:pic>
        <p:nvPicPr>
          <p:cNvPr id="16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21" y="2330424"/>
            <a:ext cx="5470314" cy="42249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15010" y="1355184"/>
            <a:ext cx="3097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Longitudinal 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687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097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Longitudinal 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7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700876"/>
            <a:ext cx="10065135" cy="515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20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1900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Lateral derivatives from Xflr5</a:t>
            </a:r>
            <a:endParaRPr lang="en-GB" sz="2000" dirty="0"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29135533"/>
                  </p:ext>
                </p:extLst>
              </p:nvPr>
            </p:nvGraphicFramePr>
            <p:xfrm>
              <a:off x="2035515" y="1842654"/>
              <a:ext cx="7263032" cy="4751328"/>
            </p:xfrm>
            <a:graphic>
              <a:graphicData uri="http://schemas.openxmlformats.org/drawingml/2006/table">
                <a:tbl>
                  <a:tblPr firstRow="1" firstCol="1" bandRow="1">
                    <a:tableStyleId>{16D9F66E-5EB9-4882-86FB-DCBF35E3C3E4}</a:tableStyleId>
                  </a:tblPr>
                  <a:tblGrid>
                    <a:gridCol w="3631516">
                      <a:extLst>
                        <a:ext uri="{9D8B030D-6E8A-4147-A177-3AD203B41FA5}">
                          <a16:colId xmlns:a16="http://schemas.microsoft.com/office/drawing/2014/main" val="2768973537"/>
                        </a:ext>
                      </a:extLst>
                    </a:gridCol>
                    <a:gridCol w="3631516">
                      <a:extLst>
                        <a:ext uri="{9D8B030D-6E8A-4147-A177-3AD203B41FA5}">
                          <a16:colId xmlns:a16="http://schemas.microsoft.com/office/drawing/2014/main" val="1547779448"/>
                        </a:ext>
                      </a:extLst>
                    </a:gridCol>
                  </a:tblGrid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𝟒𝟏𝟐𝟑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𝑌𝑏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𝟎𝟎𝟓𝟓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90152254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𝟎𝟎𝟎𝟓𝟏𝟏𝟐𝟖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𝑌𝑝</m:t>
                                    </m:r>
                                  </m:sub>
                                </m:sSub>
                                <m:r>
                                  <a:rPr lang="en-GB" sz="24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𝟎𝟎𝟏𝟐𝟏𝟑𝟓</m:t>
                                </m:r>
                              </m:oMath>
                            </m:oMathPara>
                          </a14:m>
                          <a:endParaRPr lang="en-GB" sz="1800" b="1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6554898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𝟓𝟏𝟖𝟔𝟏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𝟐𝟑𝟎𝟗</m:t>
                                </m:r>
                              </m:oMath>
                            </m:oMathPara>
                          </a14:m>
                          <a:endParaRPr lang="en-GB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41572180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𝟎𝟕𝟖𝟏𝟏𝟔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𝑙𝑏</m:t>
                                    </m:r>
                                  </m:sub>
                                </m:sSub>
                                <m:r>
                                  <a:rPr lang="en-GB" sz="24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𝟎𝟗𝟐𝟔𝟗𝟗</m:t>
                                </m:r>
                              </m:oMath>
                            </m:oMathPara>
                          </a14:m>
                          <a:endParaRPr lang="en-GB" sz="2400" b="1" i="1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91015538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𝟐𝟑𝟒𝟖𝟏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𝑙𝑝</m:t>
                                    </m:r>
                                  </m:sub>
                                </m:sSub>
                                <m:r>
                                  <a:rPr lang="en-GB" sz="24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𝟗𝟐𝟖𝟖𝟑</m:t>
                                </m:r>
                              </m:oMath>
                            </m:oMathPara>
                          </a14:m>
                          <a:endParaRPr lang="en-GB" sz="2400" b="1" i="1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11384897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𝟏𝟏𝟎𝟖𝟏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𝟒𝟑𝟖𝟑𝟑</m:t>
                                </m:r>
                              </m:oMath>
                            </m:oMathPara>
                          </a14:m>
                          <a:endParaRPr lang="en-GB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77119191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𝟒𝟏𝟔𝟐𝟏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𝑛𝑏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𝟒𝟗𝟑𝟗𝟏</m:t>
                                </m:r>
                              </m:oMath>
                            </m:oMathPara>
                          </a14:m>
                          <a:endParaRPr lang="en-GB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21187106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𝟎𝟒𝟕𝟎𝟓𝟕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  <m:r>
                                  <a:rPr lang="en-GB" sz="2400" b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𝟏𝟖𝟔𝟏𝟒</m:t>
                                </m:r>
                              </m:oMath>
                            </m:oMathPara>
                          </a14:m>
                          <a:endParaRPr lang="en-GB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31430960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𝟏𝟓𝟔𝟕𝟏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𝑛𝑟</m:t>
                                    </m:r>
                                  </m:sub>
                                </m:sSub>
                                <m:r>
                                  <a:rPr lang="en-GB" sz="2400" b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𝟔𝟏𝟗𝟖𝟖</m:t>
                                </m:r>
                              </m:oMath>
                            </m:oMathPara>
                          </a14:m>
                          <a:endParaRPr dirty="0"/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347203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29135533"/>
                  </p:ext>
                </p:extLst>
              </p:nvPr>
            </p:nvGraphicFramePr>
            <p:xfrm>
              <a:off x="2035515" y="1842654"/>
              <a:ext cx="7263032" cy="4751328"/>
            </p:xfrm>
            <a:graphic>
              <a:graphicData uri="http://schemas.openxmlformats.org/drawingml/2006/table">
                <a:tbl>
                  <a:tblPr firstRow="1" firstCol="1" bandRow="1">
                    <a:tableStyleId>{16D9F66E-5EB9-4882-86FB-DCBF35E3C3E4}</a:tableStyleId>
                  </a:tblPr>
                  <a:tblGrid>
                    <a:gridCol w="3631516">
                      <a:extLst>
                        <a:ext uri="{9D8B030D-6E8A-4147-A177-3AD203B41FA5}">
                          <a16:colId xmlns:a16="http://schemas.microsoft.com/office/drawing/2014/main" val="2768973537"/>
                        </a:ext>
                      </a:extLst>
                    </a:gridCol>
                    <a:gridCol w="3631516">
                      <a:extLst>
                        <a:ext uri="{9D8B030D-6E8A-4147-A177-3AD203B41FA5}">
                          <a16:colId xmlns:a16="http://schemas.microsoft.com/office/drawing/2014/main" val="1547779448"/>
                        </a:ext>
                      </a:extLst>
                    </a:gridCol>
                  </a:tblGrid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1190" r="-100168" b="-83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1190" r="-336" b="-83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0152254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92391" r="-100168" b="-65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92391" r="-336" b="-65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554898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210714" r="-100168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210714" r="-336" b="-6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1572180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310714" r="-100168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310714" r="-336" b="-5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1015538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375000" r="-100168" b="-37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375000" r="-336" b="-37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384897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520238" r="-100168" b="-3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520238" r="-336" b="-3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7119191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620238" r="-100168" b="-2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620238" r="-336" b="-2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87106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657609" r="-100168" b="-9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657609" r="-336" b="-9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1430960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829762" r="-100168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829762" r="-336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47203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03375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23462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Tw Cen MT" panose="020B0602020104020603" pitchFamily="34" charset="0"/>
              </a:rPr>
              <a:t>Root locus for lateral</a:t>
            </a:r>
            <a:r>
              <a:rPr lang="en-US" sz="2000" dirty="0">
                <a:latin typeface="Tw Cen MT" panose="020B0602020104020603" pitchFamily="34" charset="0"/>
              </a:rPr>
              <a:t>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2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516210"/>
            <a:ext cx="9917038" cy="53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9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207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Time</a:t>
            </a:r>
            <a:r>
              <a:rPr lang="en-US" sz="2000" b="1" dirty="0"/>
              <a:t> </a:t>
            </a:r>
            <a:r>
              <a:rPr lang="en-US" sz="2000" dirty="0">
                <a:latin typeface="Tw Cen MT" panose="020B0602020104020603" pitchFamily="34" charset="0"/>
              </a:rPr>
              <a:t>response characteristics: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05094" y="1930314"/>
            <a:ext cx="15183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Cruise speed</a:t>
            </a:r>
          </a:p>
        </p:txBody>
      </p:sp>
      <p:sp>
        <p:nvSpPr>
          <p:cNvPr id="5" name="Rectangle 4"/>
          <p:cNvSpPr/>
          <p:nvPr/>
        </p:nvSpPr>
        <p:spPr>
          <a:xfrm>
            <a:off x="7613568" y="1937331"/>
            <a:ext cx="10474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Roll rate</a:t>
            </a:r>
          </a:p>
        </p:txBody>
      </p:sp>
      <p:sp>
        <p:nvSpPr>
          <p:cNvPr id="6" name="Rectangle 5"/>
          <p:cNvSpPr/>
          <p:nvPr/>
        </p:nvSpPr>
        <p:spPr>
          <a:xfrm>
            <a:off x="4015010" y="1343040"/>
            <a:ext cx="2589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Lateral 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10" y="2337441"/>
            <a:ext cx="4885580" cy="4042391"/>
          </a:xfrm>
          <a:prstGeom prst="rect">
            <a:avLst/>
          </a:prstGeom>
        </p:spPr>
      </p:pic>
      <p:pic>
        <p:nvPicPr>
          <p:cNvPr id="17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472" y="2337441"/>
            <a:ext cx="5419363" cy="419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67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207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Time</a:t>
            </a:r>
            <a:r>
              <a:rPr lang="en-US" sz="2000" b="1" dirty="0"/>
              <a:t> </a:t>
            </a:r>
            <a:r>
              <a:rPr lang="en-US" sz="2000" dirty="0">
                <a:latin typeface="Tw Cen MT" panose="020B0602020104020603" pitchFamily="34" charset="0"/>
              </a:rPr>
              <a:t>response characteristics: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11016" y="1930314"/>
            <a:ext cx="11065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Yaw rate</a:t>
            </a:r>
          </a:p>
        </p:txBody>
      </p:sp>
      <p:sp>
        <p:nvSpPr>
          <p:cNvPr id="5" name="Rectangle 4"/>
          <p:cNvSpPr/>
          <p:nvPr/>
        </p:nvSpPr>
        <p:spPr>
          <a:xfrm>
            <a:off x="7475903" y="1937331"/>
            <a:ext cx="1322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Bank angle</a:t>
            </a:r>
          </a:p>
        </p:txBody>
      </p:sp>
      <p:sp>
        <p:nvSpPr>
          <p:cNvPr id="6" name="Rectangle 5"/>
          <p:cNvSpPr/>
          <p:nvPr/>
        </p:nvSpPr>
        <p:spPr>
          <a:xfrm>
            <a:off x="4015010" y="1343040"/>
            <a:ext cx="2589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Lateral 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1" y="2330423"/>
            <a:ext cx="4948149" cy="4202085"/>
          </a:xfrm>
          <a:prstGeom prst="rect">
            <a:avLst/>
          </a:prstGeom>
        </p:spPr>
      </p:pic>
      <p:pic>
        <p:nvPicPr>
          <p:cNvPr id="19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84" y="2330423"/>
            <a:ext cx="5272251" cy="420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02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554864" y="1100711"/>
            <a:ext cx="2589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Lateral 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2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9358745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5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33384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38971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C52BE-FE88-4E65-AF0E-2F3859D7DC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Mechanical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40B54D-3B54-4A06-9231-3D2E7F90AE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Autonomous air transportation using vision navigation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2241AD6-0169-4FBC-933A-BF8F7FD2AB9C}"/>
              </a:ext>
            </a:extLst>
          </p:cNvPr>
          <p:cNvSpPr/>
          <p:nvPr/>
        </p:nvSpPr>
        <p:spPr>
          <a:xfrm>
            <a:off x="10947612" y="2337441"/>
            <a:ext cx="1244388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70D1A-B6AB-441E-8B19-A94D693114B7}"/>
              </a:ext>
            </a:extLst>
          </p:cNvPr>
          <p:cNvSpPr txBox="1"/>
          <p:nvPr/>
        </p:nvSpPr>
        <p:spPr>
          <a:xfrm rot="16200000">
            <a:off x="10851777" y="3117596"/>
            <a:ext cx="1992086" cy="62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AC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5B836E-608A-415B-B73A-D71AC4770B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1080674" y="3230219"/>
            <a:ext cx="530600" cy="5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66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1183172" y="147508"/>
            <a:ext cx="9534736" cy="5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Technology areas dominating air taxi technology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11758-76BB-4173-A463-952EF6EB1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3503" y="630247"/>
            <a:ext cx="8494073" cy="526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0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908A-0F91-4DC0-BF55-7F9CED359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Machining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10613-B89F-4626-AD03-F924B66BF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Available machines</a:t>
            </a:r>
          </a:p>
          <a:p>
            <a:pPr lvl="1"/>
            <a:r>
              <a:rPr lang="en-US" dirty="0"/>
              <a:t>Laser cutter</a:t>
            </a:r>
          </a:p>
          <a:p>
            <a:pPr lvl="2"/>
            <a:r>
              <a:rPr lang="en-US" dirty="0"/>
              <a:t>Only cuts foam and wood sheets with maximum size of (80*50 cm)</a:t>
            </a:r>
          </a:p>
          <a:p>
            <a:pPr lvl="1"/>
            <a:r>
              <a:rPr lang="en-US" dirty="0"/>
              <a:t>CNC foam forming</a:t>
            </a:r>
          </a:p>
          <a:p>
            <a:pPr lvl="2"/>
            <a:r>
              <a:rPr lang="en-US" dirty="0"/>
              <a:t>Forms wings form foam using hot wire with moderate accuracy</a:t>
            </a:r>
          </a:p>
          <a:p>
            <a:pPr lvl="1"/>
            <a:r>
              <a:rPr lang="en-US" dirty="0"/>
              <a:t>3D printer (20*10*20 cm)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5D367EA-A476-41C1-9130-6355278B5EC5}"/>
              </a:ext>
            </a:extLst>
          </p:cNvPr>
          <p:cNvSpPr/>
          <p:nvPr/>
        </p:nvSpPr>
        <p:spPr>
          <a:xfrm>
            <a:off x="10947612" y="2337441"/>
            <a:ext cx="1244388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24088-91F8-4602-8F15-F7DF879F8C67}"/>
              </a:ext>
            </a:extLst>
          </p:cNvPr>
          <p:cNvSpPr txBox="1"/>
          <p:nvPr/>
        </p:nvSpPr>
        <p:spPr>
          <a:xfrm rot="16200000">
            <a:off x="10851777" y="3117596"/>
            <a:ext cx="1992086" cy="62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AC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3DC550-2EE9-47FC-80A1-8AADE482B4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1080674" y="3230219"/>
            <a:ext cx="530600" cy="5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512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7166F-DFB3-440E-929D-74B6F2EC6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3D mechanical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0C6AF-FF20-4636-93E5-D5CC6E14A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SolidWorks</a:t>
            </a:r>
          </a:p>
          <a:p>
            <a:r>
              <a:rPr lang="en-US" dirty="0"/>
              <a:t>Steps to build a mechanical design</a:t>
            </a:r>
          </a:p>
          <a:p>
            <a:pPr lvl="1"/>
            <a:r>
              <a:rPr lang="en-US" dirty="0"/>
              <a:t>Define components geometry and mass properties</a:t>
            </a:r>
          </a:p>
          <a:p>
            <a:pPr lvl="1"/>
            <a:r>
              <a:rPr lang="en-US" dirty="0"/>
              <a:t>Define CG location resulted from XFLR5 analysis</a:t>
            </a:r>
          </a:p>
          <a:p>
            <a:pPr lvl="1"/>
            <a:r>
              <a:rPr lang="en-US" dirty="0"/>
              <a:t>Define geometric dimensions resulted from XFLR5 analysis </a:t>
            </a:r>
          </a:p>
          <a:p>
            <a:pPr lvl="1"/>
            <a:r>
              <a:rPr lang="en-US" dirty="0"/>
              <a:t>Define components position constraints (cameras, lidars and PIX4)</a:t>
            </a:r>
          </a:p>
          <a:p>
            <a:pPr lvl="1"/>
            <a:r>
              <a:rPr lang="en-US" dirty="0"/>
              <a:t>Take wiring clearance inconsideration</a:t>
            </a:r>
          </a:p>
          <a:p>
            <a:pPr lvl="1"/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60276DC-1A78-44DE-A171-7B0DEAF17090}"/>
              </a:ext>
            </a:extLst>
          </p:cNvPr>
          <p:cNvSpPr/>
          <p:nvPr/>
        </p:nvSpPr>
        <p:spPr>
          <a:xfrm>
            <a:off x="10947612" y="2337441"/>
            <a:ext cx="1244388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403D5-19DB-4DF3-99C3-2A1645E8CC6D}"/>
              </a:ext>
            </a:extLst>
          </p:cNvPr>
          <p:cNvSpPr txBox="1"/>
          <p:nvPr/>
        </p:nvSpPr>
        <p:spPr>
          <a:xfrm rot="16200000">
            <a:off x="10851777" y="3117596"/>
            <a:ext cx="1992086" cy="62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AC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55FEE3-4035-426E-8004-74993D68CB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1080674" y="3230219"/>
            <a:ext cx="530600" cy="5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955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896EE-7F83-4BC6-B5BE-6E81637A3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Payload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A6B60B-D2D7-48F2-B50A-DB698A5B0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518" y="2610401"/>
            <a:ext cx="3180757" cy="1637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9005A3-5560-4343-9D3D-18EA28B50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274" y="2610401"/>
            <a:ext cx="3180757" cy="1637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8989B6-4E10-4BF4-938E-034145DAB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964" y="4247597"/>
            <a:ext cx="1974621" cy="2373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C7D8C9-EC9F-40D2-BB85-03818B959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031" y="2610400"/>
            <a:ext cx="3180757" cy="1637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401152-8FCA-434C-AFBF-13268AEAD0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8273" y="4247596"/>
            <a:ext cx="1909240" cy="2373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BDEA853-99E4-4003-BAF8-FE54779A3842}"/>
              </a:ext>
            </a:extLst>
          </p:cNvPr>
          <p:cNvSpPr/>
          <p:nvPr/>
        </p:nvSpPr>
        <p:spPr>
          <a:xfrm>
            <a:off x="10947612" y="2337441"/>
            <a:ext cx="1244388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C5CEA-C26D-488C-82A1-5144A4CE05E6}"/>
              </a:ext>
            </a:extLst>
          </p:cNvPr>
          <p:cNvSpPr txBox="1"/>
          <p:nvPr/>
        </p:nvSpPr>
        <p:spPr>
          <a:xfrm rot="16200000">
            <a:off x="10851777" y="3117596"/>
            <a:ext cx="1992086" cy="62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AC Design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0F52A1-2D05-44B4-B317-007145E496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1080674" y="3230219"/>
            <a:ext cx="530600" cy="5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34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65C75-8F15-4B28-9D8C-3F2C470D6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Propulsion system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1EAF19-FCC9-4573-976B-AE2DF5966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4" y="2468032"/>
            <a:ext cx="3211028" cy="2541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D21C76-8339-4C9B-9494-330711EB1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982" y="2468033"/>
            <a:ext cx="3211028" cy="2541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6163AD-FD11-4135-AFD2-3D2CFF9E1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7011" y="2468032"/>
            <a:ext cx="3460036" cy="2541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594467-D4EA-403F-B361-85AF054036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009" b="19288"/>
          <a:stretch/>
        </p:blipFill>
        <p:spPr>
          <a:xfrm>
            <a:off x="6096000" y="5009320"/>
            <a:ext cx="4941047" cy="875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DBE2EC-A1E0-4FC6-94F9-3A1035112B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953" y="5009321"/>
            <a:ext cx="4941047" cy="875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0C8E499-1E88-456A-824B-CE9DC85B6B4A}"/>
              </a:ext>
            </a:extLst>
          </p:cNvPr>
          <p:cNvSpPr/>
          <p:nvPr/>
        </p:nvSpPr>
        <p:spPr>
          <a:xfrm>
            <a:off x="10947612" y="2337441"/>
            <a:ext cx="1244388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3DC6A0-2B91-4089-ADD6-829747F35D68}"/>
              </a:ext>
            </a:extLst>
          </p:cNvPr>
          <p:cNvSpPr txBox="1"/>
          <p:nvPr/>
        </p:nvSpPr>
        <p:spPr>
          <a:xfrm rot="16200000">
            <a:off x="10851777" y="3117596"/>
            <a:ext cx="1992086" cy="62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AC Design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381847-428B-4523-AC66-E935C85028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1080674" y="3230219"/>
            <a:ext cx="530600" cy="5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613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5FCB2-B633-454D-8511-434DB4F27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0AE47-3D11-4C7D-A8F7-04E45FEC1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iteration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37EA367-09C7-47C3-8AF8-91F231754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3877" y="3313063"/>
            <a:ext cx="3111467" cy="2360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2E3B79-7DED-47F2-A584-C8ED61A6F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5344" y="4017016"/>
            <a:ext cx="3468647" cy="1656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E23B3-B779-4142-B9A5-6FD85B85E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7234" y="3313064"/>
            <a:ext cx="3467601" cy="2360918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2226C4-8F74-4A64-A217-318C5E9A7048}"/>
              </a:ext>
            </a:extLst>
          </p:cNvPr>
          <p:cNvSpPr/>
          <p:nvPr/>
        </p:nvSpPr>
        <p:spPr>
          <a:xfrm>
            <a:off x="10947612" y="2337441"/>
            <a:ext cx="1244388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8FEDB-BDC0-44BF-9240-6ABCE489DB6A}"/>
              </a:ext>
            </a:extLst>
          </p:cNvPr>
          <p:cNvSpPr txBox="1"/>
          <p:nvPr/>
        </p:nvSpPr>
        <p:spPr>
          <a:xfrm rot="16200000">
            <a:off x="10851777" y="3117596"/>
            <a:ext cx="1992086" cy="62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AC Design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1F3981-5912-4B64-88B9-8B82A369CA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1080674" y="3230219"/>
            <a:ext cx="530600" cy="5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711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5FCB2-B633-454D-8511-434DB4F27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0AE47-3D11-4C7D-A8F7-04E45FEC1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iteration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37EA367-09C7-47C3-8AF8-91F2317543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8446" y="3190719"/>
            <a:ext cx="3480925" cy="2445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2E3B79-7DED-47F2-A584-C8ED61A6F2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04578" y="4001294"/>
            <a:ext cx="3480925" cy="1624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1E23B3-B779-4142-B9A5-6FD85B85E2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5503" y="3180151"/>
            <a:ext cx="3404408" cy="2445572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9734790-B112-4803-9ADD-D2775737268A}"/>
              </a:ext>
            </a:extLst>
          </p:cNvPr>
          <p:cNvSpPr/>
          <p:nvPr/>
        </p:nvSpPr>
        <p:spPr>
          <a:xfrm>
            <a:off x="10947612" y="2337441"/>
            <a:ext cx="1244388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FB854-EE2C-465D-8E66-0CEE9FD3EECD}"/>
              </a:ext>
            </a:extLst>
          </p:cNvPr>
          <p:cNvSpPr txBox="1"/>
          <p:nvPr/>
        </p:nvSpPr>
        <p:spPr>
          <a:xfrm rot="16200000">
            <a:off x="10851777" y="3117596"/>
            <a:ext cx="1992086" cy="62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AC Design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8A053A-45B1-4B9C-B0FF-265950BFCC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1080674" y="3230219"/>
            <a:ext cx="530600" cy="5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848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5FCB2-B633-454D-8511-434DB4F27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0AE47-3D11-4C7D-A8F7-04E45FEC1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iteration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1E23B3-B779-4142-B9A5-6FD85B85E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1902" y="3247473"/>
            <a:ext cx="3052933" cy="2445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F55A5-591D-4BDA-A56F-72BF5E01B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709" y="3247473"/>
            <a:ext cx="3202400" cy="2445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C19CB0-3269-4DC0-A29D-97018457E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0084" y="3968384"/>
            <a:ext cx="3933843" cy="172466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5C37B5A-9EA0-4589-AAD6-FDB8392ADC79}"/>
              </a:ext>
            </a:extLst>
          </p:cNvPr>
          <p:cNvSpPr/>
          <p:nvPr/>
        </p:nvSpPr>
        <p:spPr>
          <a:xfrm>
            <a:off x="10947612" y="2337441"/>
            <a:ext cx="1244388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647425-7812-45A0-8258-88CB4668CEF0}"/>
              </a:ext>
            </a:extLst>
          </p:cNvPr>
          <p:cNvSpPr txBox="1"/>
          <p:nvPr/>
        </p:nvSpPr>
        <p:spPr>
          <a:xfrm rot="16200000">
            <a:off x="10851777" y="3117596"/>
            <a:ext cx="1992086" cy="62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AC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83EEA1-0D09-4F45-9FC8-CDB54FA2F7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1080674" y="3230219"/>
            <a:ext cx="530600" cy="5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555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5FCB2-B633-454D-8511-434DB4F27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0AE47-3D11-4C7D-A8F7-04E45FEC1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iteration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1E23B3-B779-4142-B9A5-6FD85B85E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5810" y="3337110"/>
            <a:ext cx="3253898" cy="23890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F55A5-591D-4BDA-A56F-72BF5E01B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698" y="3594423"/>
            <a:ext cx="3283455" cy="21342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C19CB0-3269-4DC0-A29D-97018457E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4153" y="4021867"/>
            <a:ext cx="4031718" cy="1704317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A3D468D-50C1-4D6A-9456-E385B55D9EF7}"/>
              </a:ext>
            </a:extLst>
          </p:cNvPr>
          <p:cNvSpPr/>
          <p:nvPr/>
        </p:nvSpPr>
        <p:spPr>
          <a:xfrm>
            <a:off x="10947612" y="2337441"/>
            <a:ext cx="1244388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6BF3A6-B99C-427E-9A35-D7365022FA63}"/>
              </a:ext>
            </a:extLst>
          </p:cNvPr>
          <p:cNvSpPr txBox="1"/>
          <p:nvPr/>
        </p:nvSpPr>
        <p:spPr>
          <a:xfrm rot="16200000">
            <a:off x="10851777" y="3117596"/>
            <a:ext cx="1992086" cy="62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AC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FE24E1-783C-4D27-A946-EEB51BACD1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1080674" y="3230219"/>
            <a:ext cx="530600" cy="5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8574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5FCB2-B633-454D-8511-434DB4F27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0AE47-3D11-4C7D-A8F7-04E45FEC1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iteration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1E23B3-B779-4142-B9A5-6FD85B85E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6981" y="3449241"/>
            <a:ext cx="2958947" cy="23609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F55A5-591D-4BDA-A56F-72BF5E01B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220" y="3449241"/>
            <a:ext cx="3283934" cy="2360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C19CB0-3269-4DC0-A29D-97018457E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50153" y="3962917"/>
            <a:ext cx="4371776" cy="1847322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FEA5C1-6C60-48BB-818F-319DACA7660B}"/>
              </a:ext>
            </a:extLst>
          </p:cNvPr>
          <p:cNvSpPr/>
          <p:nvPr/>
        </p:nvSpPr>
        <p:spPr>
          <a:xfrm>
            <a:off x="10947612" y="2337441"/>
            <a:ext cx="1244388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939908-B4B6-427A-AEF3-FD38ED2DF2DF}"/>
              </a:ext>
            </a:extLst>
          </p:cNvPr>
          <p:cNvSpPr txBox="1"/>
          <p:nvPr/>
        </p:nvSpPr>
        <p:spPr>
          <a:xfrm rot="16200000">
            <a:off x="10851777" y="3117596"/>
            <a:ext cx="1992086" cy="62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AC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51F30D-9A06-4AC3-987E-31C9FB1895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1080674" y="3230219"/>
            <a:ext cx="530600" cy="5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133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5FCB2-B633-454D-8511-434DB4F27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0AE47-3D11-4C7D-A8F7-04E45FEC1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iteration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FF55A5-591D-4BDA-A56F-72BF5E01B7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44488" y="3491915"/>
            <a:ext cx="3832692" cy="23392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C19CB0-3269-4DC0-A29D-97018457E1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01198" y="3491915"/>
            <a:ext cx="4755655" cy="2339262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CCF45A8-5E5E-4E3D-AE25-424EF1B5B195}"/>
              </a:ext>
            </a:extLst>
          </p:cNvPr>
          <p:cNvSpPr/>
          <p:nvPr/>
        </p:nvSpPr>
        <p:spPr>
          <a:xfrm>
            <a:off x="10947612" y="2337441"/>
            <a:ext cx="1244388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D20BC7-D82E-4A90-9A3A-A8FA3BC3649A}"/>
              </a:ext>
            </a:extLst>
          </p:cNvPr>
          <p:cNvSpPr txBox="1"/>
          <p:nvPr/>
        </p:nvSpPr>
        <p:spPr>
          <a:xfrm rot="16200000">
            <a:off x="10851777" y="3117596"/>
            <a:ext cx="1992086" cy="62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AC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C8F023-3287-4FD4-8742-064FC587F2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1080674" y="3230219"/>
            <a:ext cx="530600" cy="5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103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1060736" y="173046"/>
            <a:ext cx="9534736" cy="5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The key players in the flying car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9FA96-1D4C-4693-8652-5B753656D8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450" y="861590"/>
            <a:ext cx="1613234" cy="11642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37E9CDD-9EBC-4F51-A99B-A9F237E8C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050" y="1079450"/>
            <a:ext cx="2342322" cy="74843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3615693-59D3-463C-AF35-52A870E951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3329" y="914707"/>
            <a:ext cx="1141386" cy="116421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2C5D6A-4729-48E6-8E25-A83F1D2F41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2062" y="914707"/>
            <a:ext cx="2891926" cy="10579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1F3AC71-2399-4BA7-8708-2DD10F3B1B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7668" y="2225274"/>
            <a:ext cx="2693256" cy="151495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4D4E120-7F44-4DC6-BE30-D5F9C964864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5161" y="2025805"/>
            <a:ext cx="2310490" cy="2310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4B2E7-C66F-44B5-92C7-5CF2B224E2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731" y="3776118"/>
            <a:ext cx="6019048" cy="2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79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5FCB2-B633-454D-8511-434DB4F27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0AE47-3D11-4C7D-A8F7-04E45FEC1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iteration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1E23B3-B779-4142-B9A5-6FD85B85E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5446" y="3322386"/>
            <a:ext cx="3057974" cy="2439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F55A5-591D-4BDA-A56F-72BF5E01B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16" y="3300532"/>
            <a:ext cx="3461502" cy="2488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C19CB0-3269-4DC0-A29D-97018457E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1417" y="3819904"/>
            <a:ext cx="4371776" cy="1847322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8713339-97EF-44FD-8722-5F3E5A2848AB}"/>
              </a:ext>
            </a:extLst>
          </p:cNvPr>
          <p:cNvSpPr/>
          <p:nvPr/>
        </p:nvSpPr>
        <p:spPr>
          <a:xfrm>
            <a:off x="10947612" y="2337441"/>
            <a:ext cx="1244388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C7580D-E84F-48B1-B497-13A058F5E3B3}"/>
              </a:ext>
            </a:extLst>
          </p:cNvPr>
          <p:cNvSpPr txBox="1"/>
          <p:nvPr/>
        </p:nvSpPr>
        <p:spPr>
          <a:xfrm rot="16200000">
            <a:off x="10851777" y="3117596"/>
            <a:ext cx="1992086" cy="62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AC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E39BEE-9DCD-42E1-A904-B2C2ACE81A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1080674" y="3230219"/>
            <a:ext cx="530600" cy="5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4242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5FCB2-B633-454D-8511-434DB4F27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0AE47-3D11-4C7D-A8F7-04E45FEC1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9</a:t>
            </a:r>
            <a:r>
              <a:rPr lang="en-US" baseline="30000" dirty="0"/>
              <a:t>th</a:t>
            </a:r>
            <a:r>
              <a:rPr lang="en-US" dirty="0"/>
              <a:t> iteration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1E23B3-B779-4142-B9A5-6FD85B85E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5446" y="3296402"/>
            <a:ext cx="3057974" cy="2491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F55A5-591D-4BDA-A56F-72BF5E01B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16" y="3296402"/>
            <a:ext cx="3461502" cy="2496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C19CB0-3269-4DC0-A29D-97018457E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1417" y="3693808"/>
            <a:ext cx="4371776" cy="20995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8713339-97EF-44FD-8722-5F3E5A2848AB}"/>
              </a:ext>
            </a:extLst>
          </p:cNvPr>
          <p:cNvSpPr/>
          <p:nvPr/>
        </p:nvSpPr>
        <p:spPr>
          <a:xfrm>
            <a:off x="10947612" y="2337441"/>
            <a:ext cx="1244388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C7580D-E84F-48B1-B497-13A058F5E3B3}"/>
              </a:ext>
            </a:extLst>
          </p:cNvPr>
          <p:cNvSpPr txBox="1"/>
          <p:nvPr/>
        </p:nvSpPr>
        <p:spPr>
          <a:xfrm rot="16200000">
            <a:off x="10851777" y="3117596"/>
            <a:ext cx="1992086" cy="62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AC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E39BEE-9DCD-42E1-A904-B2C2ACE81A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1080674" y="3230219"/>
            <a:ext cx="530600" cy="5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927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5FCB2-B633-454D-8511-434DB4F27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0AE47-3D11-4C7D-A8F7-04E45FEC1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</a:t>
            </a:r>
            <a:r>
              <a:rPr lang="en-US" baseline="30000" dirty="0"/>
              <a:t>th</a:t>
            </a:r>
            <a:r>
              <a:rPr lang="en-US" dirty="0"/>
              <a:t> iteration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1E23B3-B779-4142-B9A5-6FD85B85E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7091" y="3504939"/>
            <a:ext cx="2495435" cy="2062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F55A5-591D-4BDA-A56F-72BF5E01B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553" y="3529769"/>
            <a:ext cx="3095743" cy="22635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C19CB0-3269-4DC0-A29D-97018457E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6922" y="3771643"/>
            <a:ext cx="4188104" cy="185343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189D77B-456F-4637-B12D-098275CCA701}"/>
              </a:ext>
            </a:extLst>
          </p:cNvPr>
          <p:cNvSpPr/>
          <p:nvPr/>
        </p:nvSpPr>
        <p:spPr>
          <a:xfrm>
            <a:off x="10947612" y="2337441"/>
            <a:ext cx="1244388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723B6-E69E-4E2E-8008-71CF9E95977C}"/>
              </a:ext>
            </a:extLst>
          </p:cNvPr>
          <p:cNvSpPr txBox="1"/>
          <p:nvPr/>
        </p:nvSpPr>
        <p:spPr>
          <a:xfrm rot="16200000">
            <a:off x="10851777" y="3117596"/>
            <a:ext cx="1992086" cy="62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AC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D17728-9363-4074-9E54-85138396E0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1080674" y="3230219"/>
            <a:ext cx="530600" cy="5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549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5FCB2-B633-454D-8511-434DB4F27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0AE47-3D11-4C7D-A8F7-04E45FEC1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11</a:t>
            </a:r>
            <a:r>
              <a:rPr lang="en-US" baseline="30000" dirty="0"/>
              <a:t>th</a:t>
            </a:r>
            <a:r>
              <a:rPr lang="en-US" dirty="0"/>
              <a:t> iteration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1E23B3-B779-4142-B9A5-6FD85B85E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55025" y="3451479"/>
            <a:ext cx="3119567" cy="2169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F55A5-591D-4BDA-A56F-72BF5E01B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812" y="3529769"/>
            <a:ext cx="3091224" cy="22635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C19CB0-3269-4DC0-A29D-97018457E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6922" y="3791922"/>
            <a:ext cx="4188104" cy="1812872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189D77B-456F-4637-B12D-098275CCA701}"/>
              </a:ext>
            </a:extLst>
          </p:cNvPr>
          <p:cNvSpPr/>
          <p:nvPr/>
        </p:nvSpPr>
        <p:spPr>
          <a:xfrm>
            <a:off x="10947612" y="2337441"/>
            <a:ext cx="1244388" cy="2360918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52C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8723B6-E69E-4E2E-8008-71CF9E95977C}"/>
              </a:ext>
            </a:extLst>
          </p:cNvPr>
          <p:cNvSpPr txBox="1"/>
          <p:nvPr/>
        </p:nvSpPr>
        <p:spPr>
          <a:xfrm rot="16200000">
            <a:off x="10851777" y="3117596"/>
            <a:ext cx="1992086" cy="62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0EEF0"/>
                </a:solidFill>
                <a:latin typeface="Tw Cen MT" panose="020B0602020104020603" pitchFamily="34" charset="0"/>
              </a:rPr>
              <a:t>AC Design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D17728-9363-4074-9E54-85138396E0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11080674" y="3230219"/>
            <a:ext cx="530600" cy="56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498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Autopilot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312719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Computer Vision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7" name="Picture 4" descr="Robot Operating System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943" y="270456"/>
            <a:ext cx="4275786" cy="94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72825" y="376837"/>
            <a:ext cx="30605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Implementation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2682" y="1508854"/>
            <a:ext cx="24126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Why  ROS ?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58" y="2190662"/>
            <a:ext cx="10010708" cy="432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915083" y="359466"/>
            <a:ext cx="49525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some important features in ROS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23548" y="1441292"/>
            <a:ext cx="2450671" cy="33855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actions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</a:br>
            <a:endParaRPr lang="en-US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08" y="1023145"/>
            <a:ext cx="61817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08" y="3247474"/>
            <a:ext cx="5638800" cy="316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637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249934" y="1093562"/>
            <a:ext cx="49314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Deferential Drive Robot (DD robot)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6430" y="570342"/>
            <a:ext cx="7687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increase our experience in ROS and Its features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921" y="1682412"/>
            <a:ext cx="8228192" cy="4553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971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2880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00150" lvl="2" indent="-285750">
                <a:buFont typeface="Wingdings" panose="05000000000000000000" pitchFamily="2" charset="2"/>
                <a:buChar char="v"/>
              </a:pPr>
              <a:r>
                <a:rPr lang="en-US" sz="2800" b="1" dirty="0">
                  <a:solidFill>
                    <a:schemeClr val="accent5">
                      <a:lumMod val="50000"/>
                    </a:schemeClr>
                  </a:solidFill>
                  <a:latin typeface="Tw Cen MT" panose="020B0602020104020603" pitchFamily="34" charset="0"/>
                </a:rPr>
                <a:t>Modeling</a:t>
              </a:r>
            </a:p>
            <a:p>
              <a:pPr marL="1200150" lvl="2" indent="-285750">
                <a:buFont typeface="Wingdings" panose="05000000000000000000" pitchFamily="2" charset="2"/>
                <a:buChar char="v"/>
              </a:pPr>
              <a:endPara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876126" y="570342"/>
            <a:ext cx="206486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Objective</a:t>
            </a:r>
            <a:b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</a:b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55311" y="1201283"/>
            <a:ext cx="8474299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the DD robot linear velocity and angular velocity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Localize the DD robot by fusing the data from IMU and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odometry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encoders</a:t>
            </a:r>
          </a:p>
          <a:p>
            <a:endParaRPr lang="en-US" sz="24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2" y="3429000"/>
            <a:ext cx="966995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19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1011728" y="224781"/>
            <a:ext cx="9534736" cy="5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The key players in the flying car space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CCB418-2733-42AB-9397-5C8B8217B736}"/>
              </a:ext>
            </a:extLst>
          </p:cNvPr>
          <p:cNvSpPr txBox="1"/>
          <p:nvPr/>
        </p:nvSpPr>
        <p:spPr>
          <a:xfrm>
            <a:off x="0" y="874712"/>
            <a:ext cx="800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Boeing flying taxi: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Tw Cen MT" panose="020B0602020104020603" pitchFamily="34" charset="0"/>
              </a:rPr>
              <a:t>Has completed the first test of its autonomous electric VTOL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6D163-B878-4A7B-8C9C-3129BD3355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14" y="2112682"/>
            <a:ext cx="6228571" cy="415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72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64610" y="295072"/>
            <a:ext cx="2365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Block Diagram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535" y="818292"/>
            <a:ext cx="6462980" cy="593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133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317085" y="339770"/>
            <a:ext cx="10320075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1D Bi-rotor</a:t>
            </a:r>
          </a:p>
          <a:p>
            <a:r>
              <a:rPr lang="en-US" sz="3200" b="1" i="1" dirty="0">
                <a:latin typeface="Tw Cen MT" panose="020B0602020104020603" pitchFamily="34" charset="0"/>
              </a:rPr>
              <a:t>validate ROS performance in aerospace applications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Block Diagram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Conjuration 1 (ROS PID) (</a:t>
            </a:r>
            <a:r>
              <a:rPr lang="en-US" sz="2800" dirty="0"/>
              <a:t>Low-pass filter on derivative term</a:t>
            </a:r>
            <a:r>
              <a:rPr lang="en-US" sz="2800" b="1" dirty="0"/>
              <a:t>)</a:t>
            </a:r>
            <a:endParaRPr lang="en-US" sz="32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t="3966" r="955" b="2706"/>
          <a:stretch/>
        </p:blipFill>
        <p:spPr bwMode="auto">
          <a:xfrm>
            <a:off x="244699" y="2337440"/>
            <a:ext cx="11706896" cy="4398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018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981075"/>
            <a:ext cx="788670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54863" y="386367"/>
            <a:ext cx="4046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Controller Tuning in Real time </a:t>
            </a:r>
          </a:p>
        </p:txBody>
      </p:sp>
    </p:spTree>
    <p:extLst>
      <p:ext uri="{BB962C8B-B14F-4D97-AF65-F5344CB8AC3E}">
        <p14:creationId xmlns:p14="http://schemas.microsoft.com/office/powerpoint/2010/main" val="2291173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404315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Configuration 2 (PIDA)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3"/>
          <a:stretch/>
        </p:blipFill>
        <p:spPr bwMode="auto">
          <a:xfrm>
            <a:off x="138378" y="862885"/>
            <a:ext cx="11453106" cy="524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692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58571" y="300092"/>
            <a:ext cx="1063464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Results &amp; Conclusions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Sampling Time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/>
              <a:t>Comparison between configuration 1 and Configuration 2 sampling time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76" y="1685087"/>
            <a:ext cx="9267825" cy="4603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8538693" y="3778074"/>
            <a:ext cx="15499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538693" y="3778074"/>
            <a:ext cx="0" cy="730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8693" y="4508817"/>
            <a:ext cx="15499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088601" y="3778074"/>
            <a:ext cx="0" cy="730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628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4858" y="129015"/>
                <a:ext cx="11442301" cy="1356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28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Effect of  not constant Sampling time</a:t>
                </a:r>
              </a:p>
              <a:p>
                <a:r>
                  <a:rPr lang="en-US" sz="24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	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𝑰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=0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=value  ,Hence Controller=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𝒑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𝒆𝒓𝒓𝒐𝒓</m:t>
                    </m:r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𝒑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∗</m:t>
                    </m:r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𝒔𝒕𝒂𝒕𝒆</m:t>
                    </m:r>
                  </m:oMath>
                </a14:m>
                <a:endParaRPr lang="en-US" sz="2400" b="1" dirty="0">
                  <a:solidFill>
                    <a:schemeClr val="accent5">
                      <a:lumMod val="50000"/>
                    </a:schemeClr>
                  </a:solidFill>
                  <a:latin typeface="Tw Cen MT" panose="020B0602020104020603" pitchFamily="34" charset="0"/>
                </a:endParaRPr>
              </a:p>
              <a:p>
                <a:r>
                  <a:rPr lang="en-US" sz="28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58" y="129015"/>
                <a:ext cx="11442301" cy="1356525"/>
              </a:xfrm>
              <a:prstGeom prst="rect">
                <a:avLst/>
              </a:prstGeom>
              <a:blipFill rotWithShape="1">
                <a:blip r:embed="rId3"/>
                <a:stretch>
                  <a:fillRect l="-959" t="-4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99" y="1485541"/>
            <a:ext cx="10153650" cy="4812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252396" y="6284890"/>
                <a:ext cx="21781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𝒔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Constant</m:t>
                      </m:r>
                    </m:oMath>
                  </m:oMathPara>
                </a14:m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396" y="6284890"/>
                <a:ext cx="2178160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2173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2" y="409024"/>
            <a:ext cx="1015365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384964" y="6169636"/>
                <a:ext cx="21781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>
                              <a:latin typeface="Cambria Math"/>
                            </a:rPr>
                            <m:t>𝒔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≠</m:t>
                      </m:r>
                      <m:r>
                        <m:rPr>
                          <m:nor/>
                        </m:rP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Constant</m:t>
                      </m:r>
                    </m:oMath>
                  </m:oMathPara>
                </a14:m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964" y="6169636"/>
                <a:ext cx="2178160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2341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16434" y="-1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49706" y="84649"/>
            <a:ext cx="112936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Gains tuning (Comparing between ROS and my PID controller)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6"/>
          <a:stretch/>
        </p:blipFill>
        <p:spPr bwMode="auto">
          <a:xfrm>
            <a:off x="0" y="766762"/>
            <a:ext cx="5979566" cy="522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21972" y="6175010"/>
                <a:ext cx="11315188" cy="427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𝟔𝟎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𝑰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𝟏𝟎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err="1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𝟑𝟎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cutto-freq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(Low pass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lter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derivative term) = 40 Hz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72" y="6175010"/>
                <a:ext cx="11315188" cy="427618"/>
              </a:xfrm>
              <a:prstGeom prst="rect">
                <a:avLst/>
              </a:prstGeom>
              <a:blipFill rotWithShape="1">
                <a:blip r:embed="rId4"/>
                <a:stretch>
                  <a:fillRect l="-485" t="-7143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6"/>
          <a:stretch/>
        </p:blipFill>
        <p:spPr bwMode="auto">
          <a:xfrm>
            <a:off x="5979565" y="766763"/>
            <a:ext cx="6085887" cy="5221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0229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16434" y="-1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49706" y="84649"/>
            <a:ext cx="112936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Gains tuning (Comparing between ROS and my PID controller)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73488" y="6072188"/>
                <a:ext cx="11315188" cy="7353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𝑹𝑶𝑺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𝒑𝒊𝒅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𝟔𝟎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𝑰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𝟏𝟓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err="1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𝟑𝟎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cutto-freq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(Low pass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lter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derivative term) = 40 Hz ,and same gains for my PID but adding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smtClean="0">
                            <a:latin typeface="Cambria Math"/>
                            <a:cs typeface="Times New Roman" panose="02020603050405020304" pitchFamily="18" charset="0"/>
                          </a:rPr>
                          <m:t>𝒂</m:t>
                        </m:r>
                      </m:sub>
                    </m:sSub>
                    <m:r>
                      <a:rPr lang="en-US" sz="2000" b="1" i="1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/>
                        <a:cs typeface="Times New Roman" panose="02020603050405020304" pitchFamily="18" charset="0"/>
                      </a:rPr>
                      <m:t>𝟏𝟎</m:t>
                    </m:r>
                  </m:oMath>
                </a14:m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/>
                  <a:t>(to resist error acceleration)</a:t>
                </a:r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88" y="6072188"/>
                <a:ext cx="11315188" cy="735394"/>
              </a:xfrm>
              <a:prstGeom prst="rect">
                <a:avLst/>
              </a:prstGeom>
              <a:blipFill rotWithShape="1">
                <a:blip r:embed="rId3"/>
                <a:stretch>
                  <a:fillRect l="-539" t="-4132" r="-539" b="-14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5813"/>
            <a:ext cx="5885644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644" y="785813"/>
            <a:ext cx="6189921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40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0775" y="392425"/>
            <a:ext cx="100232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Comparing between ROS and my PID controller on one graph 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75" y="1176854"/>
            <a:ext cx="9659155" cy="520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8212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2245</Words>
  <Application>Microsoft Office PowerPoint</Application>
  <PresentationFormat>Widescreen</PresentationFormat>
  <Paragraphs>664</Paragraphs>
  <Slides>105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4" baseType="lpstr">
      <vt:lpstr>Arial</vt:lpstr>
      <vt:lpstr>Calibri</vt:lpstr>
      <vt:lpstr>Calibri Light</vt:lpstr>
      <vt:lpstr>Cambria Math</vt:lpstr>
      <vt:lpstr>Times New Roman</vt:lpstr>
      <vt:lpstr>Tw Cen MT</vt:lpstr>
      <vt:lpstr>Wingdings</vt:lpstr>
      <vt:lpstr>Wingdings 3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Mission</vt:lpstr>
      <vt:lpstr>Why Quad-plane?</vt:lpstr>
      <vt:lpstr>Scaled model</vt:lpstr>
      <vt:lpstr>Mission </vt:lpstr>
      <vt:lpstr>Payload optimization </vt:lpstr>
      <vt:lpstr>Sizing</vt:lpstr>
      <vt:lpstr>Sizing</vt:lpstr>
      <vt:lpstr>Propulsion system selection</vt:lpstr>
      <vt:lpstr>VTOL</vt:lpstr>
      <vt:lpstr>Cruise </vt:lpstr>
      <vt:lpstr>Battery </vt:lpstr>
      <vt:lpstr>Due to limited resources</vt:lpstr>
      <vt:lpstr>Propulsion system limitations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Mechanical design</vt:lpstr>
      <vt:lpstr>Machining constraints</vt:lpstr>
      <vt:lpstr>Building a 3D mechanical model</vt:lpstr>
      <vt:lpstr>Payload </vt:lpstr>
      <vt:lpstr>Propulsion system</vt:lpstr>
      <vt:lpstr>Design iterations</vt:lpstr>
      <vt:lpstr>Design iterations</vt:lpstr>
      <vt:lpstr>Design iterations</vt:lpstr>
      <vt:lpstr>Design iterations</vt:lpstr>
      <vt:lpstr>Design iterations</vt:lpstr>
      <vt:lpstr>Design iterations</vt:lpstr>
      <vt:lpstr>Design iterations</vt:lpstr>
      <vt:lpstr>Design iterations</vt:lpstr>
      <vt:lpstr>Design iterations</vt:lpstr>
      <vt:lpstr>Design iterations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michael tharwat</cp:lastModifiedBy>
  <cp:revision>71</cp:revision>
  <dcterms:created xsi:type="dcterms:W3CDTF">2017-01-05T13:17:27Z</dcterms:created>
  <dcterms:modified xsi:type="dcterms:W3CDTF">2019-07-05T18:48:06Z</dcterms:modified>
</cp:coreProperties>
</file>